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38"/>
  </p:handoutMasterIdLst>
  <p:sldIdLst>
    <p:sldId id="287" r:id="rId3"/>
    <p:sldId id="295" r:id="rId5"/>
    <p:sldId id="296" r:id="rId6"/>
    <p:sldId id="297" r:id="rId7"/>
    <p:sldId id="318" r:id="rId8"/>
    <p:sldId id="298" r:id="rId9"/>
    <p:sldId id="299" r:id="rId10"/>
    <p:sldId id="300" r:id="rId11"/>
    <p:sldId id="320" r:id="rId12"/>
    <p:sldId id="301" r:id="rId13"/>
    <p:sldId id="302" r:id="rId14"/>
    <p:sldId id="303" r:id="rId15"/>
    <p:sldId id="306" r:id="rId16"/>
    <p:sldId id="304" r:id="rId17"/>
    <p:sldId id="319" r:id="rId18"/>
    <p:sldId id="305" r:id="rId19"/>
    <p:sldId id="307" r:id="rId20"/>
    <p:sldId id="308" r:id="rId21"/>
    <p:sldId id="309" r:id="rId22"/>
    <p:sldId id="310" r:id="rId23"/>
    <p:sldId id="311" r:id="rId24"/>
    <p:sldId id="312" r:id="rId25"/>
    <p:sldId id="313" r:id="rId26"/>
    <p:sldId id="315" r:id="rId27"/>
    <p:sldId id="321" r:id="rId28"/>
    <p:sldId id="327" r:id="rId29"/>
    <p:sldId id="328" r:id="rId30"/>
    <p:sldId id="322" r:id="rId31"/>
    <p:sldId id="323" r:id="rId32"/>
    <p:sldId id="324" r:id="rId33"/>
    <p:sldId id="325" r:id="rId34"/>
    <p:sldId id="326" r:id="rId35"/>
    <p:sldId id="317" r:id="rId36"/>
    <p:sldId id="294" r:id="rId37"/>
  </p:sldIdLst>
  <p:sldSz cx="18288000" cy="10287000"/>
  <p:notesSz cx="6858000" cy="9144000"/>
  <p:embeddedFontLst>
    <p:embeddedFont>
      <p:font typeface="Calibri" panose="020F0502020204030204" pitchFamily="34" charset="0"/>
      <p:regular r:id="rId42"/>
    </p:embeddedFont>
    <p:embeddedFont>
      <p:font typeface="Calibri Light" panose="020F0302020204030204" charset="0"/>
      <p:regular r:id="rId43"/>
      <p: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showGuides="1">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fld>
            <a:endParaRPr lang="en-IN"/>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fld>
            <a:endParaRPr lang="en-IN"/>
          </a:p>
        </p:txBody>
      </p:sp>
      <p:sp>
        <p:nvSpPr>
          <p:cNvPr id="14" name="Footer Placeholder 1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endParaRPr lang="en-IN"/>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A4A78-AB98-4C27-A03B-1FDB5F943EB5}"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613E0C0-228A-4082-81D2-A22D1B3A4D51}"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4138729-B38B-4E7B-A4F9-C7D61D129B30}"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F1D00544-B2CB-480A-8E68-8A818093FCE5}"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C21569-787D-4B28-BF58-C15BD049FF4C}"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C689255-858F-4E3D-94A1-E1E39F87E4E8}" type="datetime4">
              <a:rPr lang="en-US" smtClean="0"/>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A81B212C-96E6-4A1C-BD8B-5A9E1F64C4D6}" type="datetime4">
              <a:rPr lang="en-US" smtClean="0"/>
            </a:fld>
            <a:endParaRPr lang="en-US"/>
          </a:p>
        </p:txBody>
      </p:sp>
      <p:sp>
        <p:nvSpPr>
          <p:cNvPr id="11" name="Footer Placeholder 10"/>
          <p:cNvSpPr>
            <a:spLocks noGrp="1"/>
          </p:cNvSpPr>
          <p:nvPr>
            <p:ph type="ftr" sz="quarter" idx="11"/>
          </p:nvPr>
        </p:nvSpPr>
        <p:spPr/>
        <p:txBody>
          <a:bodyPr/>
          <a:lstStyle/>
          <a:p>
            <a:r>
              <a:rPr lang="en-IN"/>
              <a:t>DEPARTMENT OF COMPUTER SCIENCE &amp; ENGINEERING   / PROJECT TITLE</a:t>
            </a:r>
            <a:endParaRPr lang="en-IN"/>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3FEEA-94A0-4780-8034-6B4F50182C72}" type="datetime4">
              <a:rPr lang="en-US" smtClean="0"/>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5A61ED53-1557-48CE-8123-0F97BD6F5650}" type="datetime4">
              <a:rPr lang="en-US" smtClean="0"/>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6FC48DB-39AD-497D-8330-7463C2179DE1}" type="datetime4">
              <a:rPr lang="en-US" smtClean="0"/>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04A8CDA6-3F51-4CAD-8EC3-2E80C1A81474}" type="datetime4">
              <a:rPr lang="en-US" smtClean="0"/>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IN"/>
              <a:t>DEPARTMENT OF COMPUTER SCIENCE &amp; ENGINEERING   / PROJECT TITLE</a:t>
            </a:r>
            <a:endParaRPr lang="en-IN"/>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youtube.com/shorts/5scMCeQZv-4?si=DEh-hGaTKpMT2xTM" TargetMode="External"/><Relationship Id="rId4" Type="http://schemas.openxmlformats.org/officeDocument/2006/relationships/hyperlink" Target="https://youtube.com/shorts/aPPB42QpzVo?si=yFXSIzdKxqhLz5Oc" TargetMode="External"/><Relationship Id="rId3" Type="http://schemas.openxmlformats.org/officeDocument/2006/relationships/hyperlink" Target="https://www.sciencedirect.com/science/article/pii/S2772375521000320" TargetMode="External"/><Relationship Id="rId2" Type="http://schemas.openxmlformats.org/officeDocument/2006/relationships/hyperlink" Target="https://circuitdigest.com/microcontroller-projects/iot-based-smart-irrigation-system-using-esp8266-and-soil-moisture-sensor" TargetMode="External"/><Relationship Id="rId1" Type="http://schemas.openxmlformats.org/officeDocument/2006/relationships/hyperlink" Target="https://www.researchgate.net/publication/357748563_THE_SMART_IRRIGATION_SYSTEM_USING_IO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1"/>
          <a:srcRect/>
          <a:stretch>
            <a:fillRect/>
          </a:stretch>
        </p:blipFill>
        <p:spPr bwMode="auto">
          <a:xfrm>
            <a:off x="6826102" y="0"/>
            <a:ext cx="4295554" cy="1438275"/>
          </a:xfrm>
          <a:prstGeom prst="rect">
            <a:avLst/>
          </a:prstGeom>
          <a:noFill/>
        </p:spPr>
      </p:pic>
      <p:sp>
        <p:nvSpPr>
          <p:cNvPr id="22" name="Rectangle 21"/>
          <p:cNvSpPr/>
          <p:nvPr/>
        </p:nvSpPr>
        <p:spPr>
          <a:xfrm>
            <a:off x="602672" y="2009983"/>
            <a:ext cx="17415164" cy="3582584"/>
          </a:xfrm>
          <a:prstGeom prst="rect">
            <a:avLst/>
          </a:prstGeom>
        </p:spPr>
        <p:txBody>
          <a:bodyPr wrap="square">
            <a:spAutoFit/>
          </a:bodyPr>
          <a:lstStyle/>
          <a:p>
            <a:pPr marL="12065" marR="5080" algn="ctr">
              <a:lnSpc>
                <a:spcPct val="102000"/>
              </a:lnSpc>
              <a:spcBef>
                <a:spcPts val="70"/>
              </a:spcBef>
            </a:pPr>
            <a:r>
              <a:rPr lang="en-IN" sz="2000" b="1" spc="-25" dirty="0">
                <a:latin typeface="Times New Roman" panose="02020603050405020304" pitchFamily="18" charset="0"/>
                <a:cs typeface="Times New Roman" panose="02020603050405020304" pitchFamily="18" charset="0"/>
              </a:rPr>
              <a:t>DEPARTMENT </a:t>
            </a:r>
            <a:r>
              <a:rPr lang="en-IN" sz="2000" b="1" spc="-5" dirty="0">
                <a:latin typeface="Times New Roman" panose="02020603050405020304" pitchFamily="18" charset="0"/>
                <a:cs typeface="Times New Roman" panose="02020603050405020304" pitchFamily="18" charset="0"/>
              </a:rPr>
              <a:t>OF COMPUTER SCIENCE</a:t>
            </a:r>
            <a:r>
              <a:rPr lang="en-IN" sz="2000" b="1" spc="-125"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&amp;  </a:t>
            </a:r>
            <a:r>
              <a:rPr lang="en-IN" sz="2000" b="1" spc="-5" dirty="0">
                <a:latin typeface="Times New Roman" panose="02020603050405020304" pitchFamily="18" charset="0"/>
                <a:cs typeface="Times New Roman" panose="02020603050405020304" pitchFamily="18" charset="0"/>
              </a:rPr>
              <a:t>ENGINEERING </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SCHOOL OF COMPUTING  </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dirty="0">
                <a:latin typeface="Times New Roman" panose="02020603050405020304" pitchFamily="18" charset="0"/>
                <a:cs typeface="Times New Roman" panose="02020603050405020304" pitchFamily="18" charset="0"/>
              </a:rPr>
              <a:t>10214CS601 </a:t>
            </a:r>
            <a:r>
              <a:rPr lang="en-IN" sz="2000" b="1" spc="-5" dirty="0">
                <a:latin typeface="Times New Roman" panose="02020603050405020304" pitchFamily="18" charset="0"/>
                <a:cs typeface="Times New Roman" panose="02020603050405020304" pitchFamily="18" charset="0"/>
              </a:rPr>
              <a:t>MINOR PROJECT -1</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SUMMER SEMESTER(2023-2024)  </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altLang="en-US" sz="2800" b="1">
                <a:latin typeface="Times New Roman" panose="02020603050405020304" pitchFamily="18" charset="0"/>
                <a:cs typeface="Times New Roman" panose="02020603050405020304" pitchFamily="18" charset="0"/>
              </a:rPr>
              <a:t>SEMESTER END PROJECT VIVA VOCE EXAMINATIONS</a:t>
            </a:r>
            <a:r>
              <a:rPr lang="en-IN" altLang="en-US" sz="2400" b="1">
                <a:latin typeface="Times New Roman" panose="02020603050405020304" pitchFamily="18" charset="0"/>
                <a:cs typeface="Times New Roman" panose="02020603050405020304" pitchFamily="18" charset="0"/>
              </a:rPr>
              <a:t>                                                                                                                                      </a:t>
            </a:r>
            <a:endParaRPr lang="en-IN" altLang="en-US" sz="2400" b="1">
              <a:latin typeface="Times New Roman" panose="02020603050405020304" pitchFamily="18" charset="0"/>
              <a:cs typeface="Times New Roman" panose="02020603050405020304" pitchFamily="18" charset="0"/>
            </a:endParaRPr>
          </a:p>
          <a:p>
            <a:pPr marL="12065" marR="5080" algn="ctr">
              <a:lnSpc>
                <a:spcPct val="102000"/>
              </a:lnSpc>
              <a:spcBef>
                <a:spcPts val="70"/>
              </a:spcBef>
            </a:pPr>
            <a:endParaRPr lang="en-IN" sz="24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a:p>
            <a:pPr marL="758190"/>
            <a:endParaRPr lang="en-IN" sz="20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“AUTOMATIC IRRIGATION WITH IOT MONITIRIZING SOIL MOISTURE</a:t>
            </a:r>
            <a:r>
              <a:rPr lang="en-IN" sz="2800" b="1" spc="-5"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29" name="Slide Number Placeholder 3"/>
          <p:cNvSpPr txBox="1"/>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1" name="Rectangle 30"/>
          <p:cNvSpPr/>
          <p:nvPr/>
        </p:nvSpPr>
        <p:spPr>
          <a:xfrm>
            <a:off x="351841" y="7769185"/>
            <a:ext cx="9144000" cy="1014730"/>
          </a:xfrm>
          <a:prstGeom prst="rect">
            <a:avLst/>
          </a:prstGeom>
        </p:spPr>
        <p:txBody>
          <a:bodyPr>
            <a:spAutoFit/>
          </a:bodyPr>
          <a:lstStyle/>
          <a:p>
            <a:pPr algn="just"/>
            <a:r>
              <a:rPr lang="en-IN" sz="2000" dirty="0">
                <a:latin typeface="Times New Roman" panose="02020603050405020304" pitchFamily="18" charset="0"/>
                <a:cs typeface="Times New Roman" panose="02020603050405020304" pitchFamily="18" charset="0"/>
              </a:rPr>
              <a:t>1.BHUVANESWARI S       (VTU19478)(21UECS0090)</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2.G RUPESH                      (VTU19496)(21UECB0007)</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3.YAZHINI G                     (VTU19496)(21UECM0265</a:t>
            </a:r>
            <a:r>
              <a:rPr lang="en-IN" sz="2000" dirty="0"/>
              <a:t>)</a:t>
            </a:r>
            <a:endParaRPr lang="en-IN" sz="2000" dirty="0"/>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BY</a:t>
            </a:r>
            <a:endParaRPr lang="en-IN" sz="2000" b="1"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SUPERVISED BY</a:t>
            </a:r>
            <a:endParaRPr lang="en-IN" sz="2000" b="1"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12950190" y="7198995"/>
            <a:ext cx="5883910" cy="916940"/>
          </a:xfrm>
          <a:prstGeom prst="rect">
            <a:avLst/>
          </a:prstGeom>
          <a:noFill/>
        </p:spPr>
        <p:txBody>
          <a:bodyPr wrap="square" rtlCol="0">
            <a:noAutofit/>
          </a:bodyPr>
          <a:lstStyle/>
          <a:p>
            <a:r>
              <a:rPr lang="en-IN" sz="2000" dirty="0"/>
              <a:t>Dr.M.SANKAR ,ME,PhD .,</a:t>
            </a:r>
            <a:endParaRPr lang="en-IN" sz="2000" dirty="0"/>
          </a:p>
          <a:p>
            <a:r>
              <a:rPr lang="en-IN" sz="2000" dirty="0"/>
              <a:t>PROFESSOR</a:t>
            </a:r>
            <a:endParaRPr lang="en-IN" sz="2000" dirty="0"/>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4" name="Footer Placeholder 3"/>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5" name="Date Placeholder 4"/>
          <p:cNvSpPr>
            <a:spLocks noGrp="1"/>
          </p:cNvSpPr>
          <p:nvPr>
            <p:ph type="dt" sz="half" idx="10"/>
          </p:nvPr>
        </p:nvSpPr>
        <p:spPr/>
        <p:txBody>
          <a:bodyPr/>
          <a:lstStyle/>
          <a:p>
            <a:fld id="{E4D1627A-24AB-481F-9D74-76C2593C9111}" type="datetime4">
              <a:rPr lang="en-US" smtClean="0"/>
            </a:fld>
            <a:endParaRPr lang="en-US"/>
          </a:p>
        </p:txBody>
      </p:sp>
      <p:pic>
        <p:nvPicPr>
          <p:cNvPr id="13" name="Picture 2" descr="C:\Users\Sharad\Desktop\Logo-Final-A veltech.png"/>
          <p:cNvPicPr>
            <a:picLocks noChangeAspect="1" noChangeArrowheads="1"/>
          </p:cNvPicPr>
          <p:nvPr/>
        </p:nvPicPr>
        <p:blipFill>
          <a:blip r:embed="rId2"/>
          <a:srcRect/>
          <a:stretch>
            <a:fillRect/>
          </a:stretch>
        </p:blipFill>
        <p:spPr bwMode="auto">
          <a:xfrm>
            <a:off x="15597269" y="293828"/>
            <a:ext cx="1160907" cy="122324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a:latin typeface="Times New Roman" panose="02020603050405020304" pitchFamily="18" charset="0"/>
                <a:cs typeface="Times New Roman" panose="02020603050405020304" pitchFamily="18" charset="0"/>
              </a:rPr>
              <a:t>DESIGN AND METHODOLOGIES</a:t>
            </a:r>
            <a:endParaRPr lang="en-IN" sz="3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315792" y="1228990"/>
            <a:ext cx="15712597" cy="834074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Hardware used:</a:t>
            </a:r>
            <a:endParaRPr lang="en-IN" sz="2800" b="1"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                 </a:t>
            </a:r>
            <a:r>
              <a:rPr lang="en-IN" dirty="0"/>
              <a:t> </a:t>
            </a:r>
            <a:r>
              <a:rPr lang="en-IN" sz="2800" dirty="0">
                <a:latin typeface="Times New Roman" panose="02020603050405020304" pitchFamily="18" charset="0"/>
                <a:cs typeface="Times New Roman" panose="02020603050405020304" pitchFamily="18" charset="0"/>
              </a:rPr>
              <a:t> Arduino UNO </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Soil Moisture Sensor </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Breadboard </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Connector wires  </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Relay module </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Mini submersible pump and Water Tank</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LCD Display MODULE</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ArduinoDroid application for coding of Arduino UNO</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Power Supply(Battery)</a:t>
            </a:r>
            <a:endParaRPr lang="en-IN"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32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Here we use Soil moisture sensor that senses the moisture content of the soil and send the information to the Arduino UNO (Microcontroller).</a:t>
            </a:r>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By use of ArduinoDroid we implement the code for Arduino software that takes the decision to serve water to the land through relay module and water pump from water tank.</a:t>
            </a:r>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And further to display the Moisture level and Water pump status(On or Off) Lcd display is connected with Arduino and Relay module.</a:t>
            </a:r>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Our project is fully Automated, it reduces Labour intensive and increase in Water conservation.</a:t>
            </a:r>
            <a:endParaRPr lang="en-US"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a:xfrm>
            <a:off x="5577548" y="5936263"/>
            <a:ext cx="1968038" cy="547688"/>
          </a:xfrm>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Rectangle 5"/>
          <p:cNvSpPr/>
          <p:nvPr/>
        </p:nvSpPr>
        <p:spPr>
          <a:xfrm>
            <a:off x="801060" y="698561"/>
            <a:ext cx="16988176" cy="3877985"/>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MODULE 1</a:t>
            </a:r>
            <a:r>
              <a:rPr lang="en-US" sz="2800" b="1" dirty="0">
                <a:latin typeface="Times New Roman" panose="02020603050405020304" pitchFamily="18" charset="0"/>
                <a:cs typeface="Times New Roman" panose="02020603050405020304" pitchFamily="18" charset="0"/>
              </a:rPr>
              <a:t>:</a:t>
            </a:r>
            <a:r>
              <a:rPr lang="en-US" sz="3600" b="1" dirty="0">
                <a:latin typeface="Times New Roman" panose="02020603050405020304" pitchFamily="18" charset="0"/>
                <a:cs typeface="Times New Roman" panose="02020603050405020304" pitchFamily="18" charset="0"/>
              </a:rPr>
              <a:t>SAMPLE DATASHEET</a:t>
            </a:r>
            <a:endParaRPr lang="en-US" sz="36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Step:1 Collection of data </a:t>
            </a:r>
            <a:endParaRPr lang="en-US" sz="2400" b="1"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1"/>
          <a:stretch>
            <a:fillRect/>
          </a:stretch>
        </p:blipFill>
        <p:spPr>
          <a:xfrm>
            <a:off x="4940710" y="2416382"/>
            <a:ext cx="7029290" cy="65801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21136" y="656998"/>
            <a:ext cx="16631681" cy="1538883"/>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Step 2: Processing the data</a:t>
            </a:r>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pic>
        <p:nvPicPr>
          <p:cNvPr id="9" name="Picture 8"/>
          <p:cNvPicPr>
            <a:picLocks noChangeAspect="1"/>
          </p:cNvPicPr>
          <p:nvPr/>
        </p:nvPicPr>
        <p:blipFill>
          <a:blip r:embed="rId1"/>
          <a:stretch>
            <a:fillRect/>
          </a:stretch>
        </p:blipFill>
        <p:spPr>
          <a:xfrm>
            <a:off x="4793227" y="1482505"/>
            <a:ext cx="7536426" cy="732198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extBox 4"/>
          <p:cNvSpPr txBox="1"/>
          <p:nvPr/>
        </p:nvSpPr>
        <p:spPr>
          <a:xfrm>
            <a:off x="789709" y="457200"/>
            <a:ext cx="16895618" cy="923330"/>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 Module 2- Mention the algorithm</a:t>
            </a:r>
            <a:endParaRPr lang="en-IN" sz="3600" dirty="0">
              <a:latin typeface="Times New Roman" panose="02020603050405020304" pitchFamily="18" charset="0"/>
              <a:cs typeface="Times New Roman" panose="02020603050405020304" pitchFamily="18" charset="0"/>
            </a:endParaRPr>
          </a:p>
          <a:p>
            <a:endParaRPr lang="en-IN" dirty="0"/>
          </a:p>
        </p:txBody>
      </p:sp>
      <p:sp>
        <p:nvSpPr>
          <p:cNvPr id="6" name="TextBox 5"/>
          <p:cNvSpPr txBox="1"/>
          <p:nvPr/>
        </p:nvSpPr>
        <p:spPr>
          <a:xfrm>
            <a:off x="648929" y="2127573"/>
            <a:ext cx="16990142" cy="6740307"/>
          </a:xfrm>
          <a:prstGeom prst="rect">
            <a:avLst/>
          </a:prstGeom>
          <a:noFill/>
        </p:spPr>
        <p:txBody>
          <a:bodyPr wrap="square" rtlCol="0">
            <a:spAutoFit/>
          </a:bodyPr>
          <a:lstStyle/>
          <a:p>
            <a:pPr marL="285750" indent="-285750">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In our project, We use Arduino Droid software to develop the code for Arduino UNO which takes the information from the moisture sensor and transmit to the pump to Relay module.</a:t>
            </a:r>
            <a:endParaRPr lang="en-IN" sz="3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Arduino take the moisture content from soil through soil moisture sensor and send the data to Arduino UNO.</a:t>
            </a:r>
            <a:endParaRPr lang="en-IN" sz="3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Installed a software Arduino Droid ,to write and execute the code written .</a:t>
            </a:r>
            <a:endParaRPr lang="en-IN" sz="3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Through that code Arduino UNO takes decision and pass information information to Relay module </a:t>
            </a:r>
            <a:endParaRPr lang="en-IN" sz="3600" dirty="0">
              <a:latin typeface="Times New Roman" panose="02020603050405020304" pitchFamily="18" charset="0"/>
              <a:cs typeface="Times New Roman" panose="02020603050405020304" pitchFamily="18" charset="0"/>
            </a:endParaRPr>
          </a:p>
          <a:p>
            <a:r>
              <a:rPr lang="en-IN" sz="3600" dirty="0">
                <a:latin typeface="Times New Roman" panose="02020603050405020304" pitchFamily="18" charset="0"/>
                <a:cs typeface="Times New Roman" panose="02020603050405020304" pitchFamily="18" charset="0"/>
              </a:rPr>
              <a:t>(to switch ON or OFF the pump).</a:t>
            </a:r>
            <a:endParaRPr lang="en-IN" sz="3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If moisture content is low , switch ON the waterpump which serve the water to crops.</a:t>
            </a:r>
            <a:endParaRPr lang="en-IN" sz="3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If moisture content is high , switch OFF the waterpump</a:t>
            </a:r>
            <a:endParaRPr lang="en-IN" sz="3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To make decision codes are used in software and runs automatically</a:t>
            </a:r>
            <a:endParaRPr lang="en-IN"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1178852" y="573871"/>
            <a:ext cx="14781583" cy="1015663"/>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3: Using algorithm’s decision making algorithm</a:t>
            </a:r>
            <a:endParaRPr lang="en-US"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1916973" y="1371600"/>
            <a:ext cx="14454053" cy="78903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6" name="Picture 5"/>
          <p:cNvPicPr>
            <a:picLocks noChangeAspect="1"/>
          </p:cNvPicPr>
          <p:nvPr/>
        </p:nvPicPr>
        <p:blipFill>
          <a:blip r:embed="rId1"/>
          <a:stretch>
            <a:fillRect/>
          </a:stretch>
        </p:blipFill>
        <p:spPr>
          <a:xfrm>
            <a:off x="1813418" y="703878"/>
            <a:ext cx="14631668" cy="82303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Rectangle 5"/>
          <p:cNvSpPr/>
          <p:nvPr/>
        </p:nvSpPr>
        <p:spPr>
          <a:xfrm>
            <a:off x="3429532" y="947943"/>
            <a:ext cx="10037086" cy="1292662"/>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4: The output</a:t>
            </a:r>
            <a:endParaRPr lang="en-US" sz="3200" b="1" dirty="0">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a:p>
            <a:endParaRPr lang="en-IN" sz="1400" dirty="0"/>
          </a:p>
        </p:txBody>
      </p:sp>
      <p:pic>
        <p:nvPicPr>
          <p:cNvPr id="8" name="Picture 7"/>
          <p:cNvPicPr>
            <a:picLocks noChangeAspect="1"/>
          </p:cNvPicPr>
          <p:nvPr/>
        </p:nvPicPr>
        <p:blipFill>
          <a:blip r:embed="rId1"/>
          <a:stretch>
            <a:fillRect/>
          </a:stretch>
        </p:blipFill>
        <p:spPr>
          <a:xfrm>
            <a:off x="4498258" y="2510561"/>
            <a:ext cx="7568265" cy="613199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a:t>
            </a:r>
            <a:r>
              <a:rPr lang="en-IN" sz="1400" dirty="0">
                <a:latin typeface="Times New Roman" panose="02020603050405020304" pitchFamily="18" charset="0"/>
                <a:cs typeface="Times New Roman" panose="02020603050405020304" pitchFamily="18" charset="0"/>
              </a:rPr>
              <a:t> 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3539430"/>
          </a:xfrm>
          <a:prstGeom prst="rect">
            <a:avLst/>
          </a:prstGeom>
        </p:spPr>
        <p:txBody>
          <a:bodyPr>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Architecture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Data –Flow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 Case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Class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Activity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Sequence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E-R Diagram</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endParaRPr lang="en-US"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72836" y="2452255"/>
            <a:ext cx="16916400" cy="1015663"/>
          </a:xfrm>
          <a:prstGeom prst="rect">
            <a:avLst/>
          </a:prstGeom>
          <a:noFill/>
        </p:spPr>
        <p:txBody>
          <a:bodyPr wrap="square" rtlCol="0">
            <a:spAutoFit/>
          </a:bodyPr>
          <a:lstStyle/>
          <a:p>
            <a:endParaRPr lang="en-IN" sz="2400" dirty="0"/>
          </a:p>
          <a:p>
            <a:endParaRPr lang="en-IN" dirty="0"/>
          </a:p>
          <a:p>
            <a:r>
              <a:rPr lang="en-IN" dirty="0"/>
              <a:t> </a:t>
            </a:r>
            <a:endParaRPr lang="en-IN" dirty="0"/>
          </a:p>
        </p:txBody>
      </p:sp>
      <p:pic>
        <p:nvPicPr>
          <p:cNvPr id="7" name="Picture 6"/>
          <p:cNvPicPr>
            <a:picLocks noChangeAspect="1"/>
          </p:cNvPicPr>
          <p:nvPr/>
        </p:nvPicPr>
        <p:blipFill>
          <a:blip r:embed="rId1"/>
          <a:stretch>
            <a:fillRect/>
          </a:stretch>
        </p:blipFill>
        <p:spPr>
          <a:xfrm>
            <a:off x="888248" y="2124079"/>
            <a:ext cx="9706708" cy="6592218"/>
          </a:xfrm>
          <a:prstGeom prst="rect">
            <a:avLst/>
          </a:prstGeom>
        </p:spPr>
      </p:pic>
      <p:sp>
        <p:nvSpPr>
          <p:cNvPr id="8" name="TextBox 7"/>
          <p:cNvSpPr txBox="1"/>
          <p:nvPr/>
        </p:nvSpPr>
        <p:spPr>
          <a:xfrm>
            <a:off x="11002297" y="1828800"/>
            <a:ext cx="6412867" cy="7263527"/>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Soil moisture sensor that senses the moisture content of the soil and send the information to the Arduino UNO (Microcontroller).</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By use of ArduinoDroid we implement the code for Arduino software that takes the decision to serve water to the land through relay module and water pump from water tank.</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And further to display the Moisture level and Water pump status(On or Off) Lcd display is connected with Arduino and Relay module</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74378" y="594652"/>
            <a:ext cx="17014857"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Data –Flow Diagram</a:t>
            </a:r>
            <a:endParaRPr lang="en-US" sz="36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0197033" y="5253244"/>
            <a:ext cx="8843136" cy="2554545"/>
          </a:xfrm>
          <a:prstGeom prst="rect">
            <a:avLst/>
          </a:prstGeom>
          <a:noFill/>
        </p:spPr>
        <p:txBody>
          <a:bodyPr wrap="square" rtlCol="0">
            <a:spAutoFit/>
          </a:bodyPr>
          <a:lstStyle/>
          <a:p>
            <a:pPr marL="342900" indent="-342900">
              <a:buFont typeface="Arial" panose="020B0604020202020204" pitchFamily="34" charset="0"/>
              <a:buChar char="•"/>
            </a:pPr>
            <a:r>
              <a:rPr lang="en-IN" sz="3200" dirty="0"/>
              <a:t>Start</a:t>
            </a:r>
            <a:endParaRPr lang="en-IN" sz="3200" dirty="0"/>
          </a:p>
          <a:p>
            <a:pPr marL="342900" indent="-342900">
              <a:buFont typeface="Arial" panose="020B0604020202020204" pitchFamily="34" charset="0"/>
              <a:buChar char="•"/>
            </a:pPr>
            <a:r>
              <a:rPr lang="en-IN" sz="3200" dirty="0"/>
              <a:t>Check the moisture content.</a:t>
            </a:r>
            <a:endParaRPr lang="en-IN" sz="3200" dirty="0"/>
          </a:p>
          <a:p>
            <a:pPr marL="342900" indent="-342900">
              <a:buFont typeface="Arial" panose="020B0604020202020204" pitchFamily="34" charset="0"/>
              <a:buChar char="•"/>
            </a:pPr>
            <a:r>
              <a:rPr lang="en-IN" sz="3200" dirty="0"/>
              <a:t>If moisture content is greater,STOP.</a:t>
            </a:r>
            <a:endParaRPr lang="en-IN" sz="3200" dirty="0"/>
          </a:p>
          <a:p>
            <a:pPr marL="342900" indent="-342900">
              <a:buFont typeface="Arial" panose="020B0604020202020204" pitchFamily="34" charset="0"/>
              <a:buChar char="•"/>
            </a:pPr>
            <a:r>
              <a:rPr lang="en-IN" sz="3200" dirty="0"/>
              <a:t>Else water pump start irrigating in crops.</a:t>
            </a:r>
            <a:endParaRPr lang="en-IN" sz="3200" dirty="0"/>
          </a:p>
          <a:p>
            <a:pPr marL="342900" indent="-342900">
              <a:buFont typeface="Arial" panose="020B0604020202020204" pitchFamily="34" charset="0"/>
              <a:buChar char="•"/>
            </a:pPr>
            <a:r>
              <a:rPr lang="en-IN" sz="3200" dirty="0"/>
              <a:t>Stop</a:t>
            </a:r>
            <a:endParaRPr lang="en-IN" sz="3200" dirty="0"/>
          </a:p>
        </p:txBody>
      </p:sp>
      <p:pic>
        <p:nvPicPr>
          <p:cNvPr id="10" name="Picture 9"/>
          <p:cNvPicPr>
            <a:picLocks noChangeAspect="1"/>
          </p:cNvPicPr>
          <p:nvPr/>
        </p:nvPicPr>
        <p:blipFill>
          <a:blip r:embed="rId1"/>
          <a:stretch>
            <a:fillRect/>
          </a:stretch>
        </p:blipFill>
        <p:spPr>
          <a:xfrm>
            <a:off x="3229897" y="2456719"/>
            <a:ext cx="5914103" cy="53510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a:xfrm>
            <a:off x="5526897" y="9689678"/>
            <a:ext cx="7234206" cy="547688"/>
          </a:xfrm>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10490" y="1003866"/>
            <a:ext cx="16521545" cy="6740307"/>
          </a:xfrm>
          <a:prstGeom prst="rect">
            <a:avLst/>
          </a:prstGeom>
        </p:spPr>
        <p:txBody>
          <a:bodyPr wrap="square">
            <a:spAutoFit/>
          </a:bodyPr>
          <a:lstStyle/>
          <a:p>
            <a:pPr>
              <a:lnSpc>
                <a:spcPct val="150000"/>
              </a:lnSpc>
            </a:pPr>
            <a:r>
              <a:rPr lang="en-IN" sz="3600" b="1" dirty="0">
                <a:latin typeface="Times New Roman" panose="02020603050405020304" pitchFamily="18" charset="0"/>
                <a:cs typeface="Times New Roman" panose="02020603050405020304" pitchFamily="18" charset="0"/>
              </a:rPr>
              <a:t>OVERVIEW </a:t>
            </a:r>
            <a:endParaRPr lang="en-IN" sz="3600" b="1"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ABSTRACT</a:t>
            </a:r>
            <a:endParaRPr lang="en-IN" sz="28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OBJECTIVES</a:t>
            </a:r>
            <a:endParaRPr lang="en-IN" sz="28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TIMELINE OF THE PROJECT</a:t>
            </a:r>
            <a:endParaRPr lang="en-IN" sz="28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INTRODUCTION</a:t>
            </a:r>
            <a:endParaRPr lang="en-IN" sz="28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LITERATURE REVIEW</a:t>
            </a:r>
            <a:endParaRPr lang="en-IN" sz="28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DESIGN AND METHODOLOGIES</a:t>
            </a:r>
            <a:endParaRPr lang="en-IN" sz="28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IMPLEMENTATION</a:t>
            </a:r>
            <a:endParaRPr lang="en-IN" sz="28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CONCLUSION</a:t>
            </a:r>
            <a:endParaRPr lang="en-IN" sz="28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a:t>
            </a:r>
            <a:r>
              <a:rPr lang="en-IN" sz="1400" b="1"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881254" y="407892"/>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Use Case Diagram</a:t>
            </a:r>
            <a:endParaRPr lang="en-US" sz="36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4052456" y="1907188"/>
            <a:ext cx="8665634" cy="663212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382491" y="414727"/>
            <a:ext cx="9144000" cy="646331"/>
          </a:xfrm>
          <a:prstGeom prst="rect">
            <a:avLst/>
          </a:prstGeom>
        </p:spPr>
        <p:txBody>
          <a:bodyPr>
            <a:spAutoFit/>
          </a:bodyPr>
          <a:lstStyle/>
          <a:p>
            <a:pPr algn="ctr"/>
            <a:r>
              <a:rPr lang="en-US" sz="3600" b="1" dirty="0">
                <a:latin typeface="Times New Roman" panose="02020603050405020304" pitchFamily="18" charset="0"/>
                <a:cs typeface="Times New Roman" panose="02020603050405020304" pitchFamily="18" charset="0"/>
              </a:rPr>
              <a:t>Class Diagram</a:t>
            </a:r>
            <a:endParaRPr lang="en-US" sz="36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1645921" y="1828800"/>
            <a:ext cx="14916517" cy="67990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049982" y="532445"/>
            <a:ext cx="9144000" cy="646331"/>
          </a:xfrm>
          <a:prstGeom prst="rect">
            <a:avLst/>
          </a:prstGeom>
        </p:spPr>
        <p:txBody>
          <a:bodyPr>
            <a:spAutoFit/>
          </a:bodyPr>
          <a:lstStyle/>
          <a:p>
            <a:pPr algn="ctr"/>
            <a:r>
              <a:rPr lang="en-US" sz="3600" b="1" dirty="0">
                <a:latin typeface="Times New Roman" panose="02020603050405020304" pitchFamily="18" charset="0"/>
                <a:cs typeface="Times New Roman" panose="02020603050405020304" pitchFamily="18" charset="0"/>
              </a:rPr>
              <a:t>Activity Diagram</a:t>
            </a:r>
            <a:endParaRPr lang="en-US" sz="36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5354328" y="2019300"/>
            <a:ext cx="8961120" cy="6248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405745" y="525472"/>
            <a:ext cx="9144000" cy="646331"/>
          </a:xfrm>
          <a:prstGeom prst="rect">
            <a:avLst/>
          </a:prstGeom>
        </p:spPr>
        <p:txBody>
          <a:bodyPr>
            <a:spAutoFit/>
          </a:bodyPr>
          <a:lstStyle/>
          <a:p>
            <a:pPr algn="ctr"/>
            <a:r>
              <a:rPr lang="en-US" sz="3600" b="1" dirty="0">
                <a:latin typeface="Times New Roman" panose="02020603050405020304" pitchFamily="18" charset="0"/>
                <a:cs typeface="Times New Roman" panose="02020603050405020304" pitchFamily="18" charset="0"/>
              </a:rPr>
              <a:t>Sequence Diagram</a:t>
            </a:r>
            <a:endParaRPr lang="en-US" sz="36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stretch>
            <a:fillRect/>
          </a:stretch>
        </p:blipFill>
        <p:spPr>
          <a:xfrm>
            <a:off x="2610464" y="2212258"/>
            <a:ext cx="12919587" cy="638605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a:t>
            </a:r>
            <a:r>
              <a:rPr lang="en-IN" sz="1400" b="1"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724380" y="510140"/>
            <a:ext cx="2839239" cy="646331"/>
          </a:xfrm>
          <a:prstGeom prst="rect">
            <a:avLst/>
          </a:prstGeom>
        </p:spPr>
        <p:txBody>
          <a:bodyPr wrap="none">
            <a:spAutoFit/>
          </a:bodyPr>
          <a:lstStyle/>
          <a:p>
            <a:pPr algn="ctr"/>
            <a:r>
              <a:rPr lang="en-US" sz="3600" b="1" dirty="0">
                <a:latin typeface="Times New Roman" panose="02020603050405020304" pitchFamily="18" charset="0"/>
                <a:cs typeface="Times New Roman" panose="02020603050405020304" pitchFamily="18" charset="0"/>
              </a:rPr>
              <a:t>E-R Diagram</a:t>
            </a:r>
            <a:endParaRPr lang="en-US" sz="36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1828800" y="2389240"/>
            <a:ext cx="14468168" cy="64887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a:t>
            </a:r>
            <a:r>
              <a:rPr lang="en-IN" sz="1200" dirty="0">
                <a:latin typeface="Times New Roman" panose="02020603050405020304" pitchFamily="18" charset="0"/>
                <a:cs typeface="Times New Roman" panose="02020603050405020304" pitchFamily="18" charset="0"/>
              </a:rPr>
              <a:t> 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extBox 4"/>
          <p:cNvSpPr txBox="1"/>
          <p:nvPr/>
        </p:nvSpPr>
        <p:spPr>
          <a:xfrm>
            <a:off x="1209368" y="324465"/>
            <a:ext cx="15609358"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TESTING</a:t>
            </a:r>
            <a:endParaRPr lang="en-IN"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209368" y="1371600"/>
            <a:ext cx="15609358" cy="3046988"/>
          </a:xfrm>
          <a:prstGeom prst="rect">
            <a:avLst/>
          </a:prstGeom>
          <a:noFill/>
        </p:spPr>
        <p:txBody>
          <a:bodyPr wrap="square" rtlCol="0">
            <a:spAutoFit/>
          </a:bodyPr>
          <a:lstStyle/>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UNIT TESTING</a:t>
            </a:r>
            <a:endParaRPr lang="en-IN" sz="3200" i="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INTEGRATION TESTING</a:t>
            </a:r>
            <a:endParaRPr lang="en-US" sz="3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FUNCTIONAL TESTING</a:t>
            </a:r>
            <a:endParaRPr lang="en-US" sz="3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WHITE BOX TESTING</a:t>
            </a:r>
            <a:endParaRPr lang="en-US" sz="3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BLACK BOX TESTING</a:t>
            </a:r>
            <a:endParaRPr lang="en-IN"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a:t>
            </a:r>
            <a:r>
              <a:rPr lang="en-IN" sz="1200" dirty="0">
                <a:latin typeface="Times New Roman" panose="02020603050405020304" pitchFamily="18" charset="0"/>
                <a:cs typeface="Times New Roman" panose="02020603050405020304" pitchFamily="18" charset="0"/>
              </a:rPr>
              <a:t> 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extBox 4"/>
          <p:cNvSpPr txBox="1"/>
          <p:nvPr/>
        </p:nvSpPr>
        <p:spPr>
          <a:xfrm>
            <a:off x="1135626" y="398206"/>
            <a:ext cx="156831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UNIT TESTING</a:t>
            </a:r>
            <a:endParaRPr lang="en-IN" sz="36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135626" y="1044537"/>
            <a:ext cx="15447126" cy="2554545"/>
          </a:xfrm>
          <a:prstGeom prst="rect">
            <a:avLst/>
          </a:prstGeom>
          <a:noFill/>
        </p:spPr>
        <p:txBody>
          <a:bodyPr wrap="square" rtlCol="0">
            <a:spAutoFit/>
          </a:bodyPr>
          <a:lstStyle/>
          <a:p>
            <a:pPr marL="457200" indent="-457200"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Sensor Unit Tests: </a:t>
            </a:r>
            <a:r>
              <a:rPr lang="en-US" sz="3200" dirty="0">
                <a:latin typeface="Times New Roman" panose="02020603050405020304" pitchFamily="18" charset="0"/>
                <a:cs typeface="Times New Roman" panose="02020603050405020304" pitchFamily="18" charset="0"/>
              </a:rPr>
              <a:t>Ensure that each soil moisture sensor provides accurate readings. Mock or simulate sensor data to test how the system responds to different moisture levels.</a:t>
            </a:r>
            <a:endParaRPr lang="en-US" sz="32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Microcontroller Unit Tests</a:t>
            </a:r>
            <a:r>
              <a:rPr lang="en-US" sz="3200" dirty="0">
                <a:latin typeface="Times New Roman" panose="02020603050405020304" pitchFamily="18" charset="0"/>
                <a:cs typeface="Times New Roman" panose="02020603050405020304" pitchFamily="18" charset="0"/>
              </a:rPr>
              <a:t>: Test the individual functions of the microcontroller responsible for collecting and processing sensor data. Mock inputs and outputs to simulate different scenarios.</a:t>
            </a:r>
            <a:endParaRPr lang="en-IN" sz="3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1645920" y="3599082"/>
            <a:ext cx="15172805" cy="646331"/>
          </a:xfrm>
          <a:prstGeom prst="rect">
            <a:avLst/>
          </a:prstGeom>
          <a:noFill/>
        </p:spPr>
        <p:txBody>
          <a:bodyPr wrap="square">
            <a:spAutoFit/>
          </a:bodyPr>
          <a:lstStyle/>
          <a:p>
            <a:pPr lvl="1" algn="ctr"/>
            <a:r>
              <a:rPr lang="en-US" sz="3600" b="1" dirty="0">
                <a:latin typeface="Times New Roman" panose="02020603050405020304" pitchFamily="18" charset="0"/>
                <a:cs typeface="Times New Roman" panose="02020603050405020304" pitchFamily="18" charset="0"/>
              </a:rPr>
              <a:t>INTEGRATION TESTING</a:t>
            </a:r>
            <a:endParaRPr lang="en-US" sz="36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1017639" y="4245413"/>
            <a:ext cx="15860081" cy="3046988"/>
          </a:xfrm>
          <a:prstGeom prst="rect">
            <a:avLst/>
          </a:prstGeom>
          <a:noFill/>
        </p:spPr>
        <p:txBody>
          <a:bodyPr wrap="square" rtlCol="0">
            <a:spAutoFit/>
          </a:bodyPr>
          <a:lstStyle/>
          <a:p>
            <a:pPr marL="457200" indent="-457200"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Sensor Integration Tests: </a:t>
            </a:r>
            <a:r>
              <a:rPr lang="en-US" sz="3200" dirty="0">
                <a:latin typeface="Times New Roman" panose="02020603050405020304" pitchFamily="18" charset="0"/>
                <a:cs typeface="Times New Roman" panose="02020603050405020304" pitchFamily="18" charset="0"/>
              </a:rPr>
              <a:t>Verify that the communication between sensors and microcontrollers is reliable. Check how the system handles multiple sensors providing data simultaneously.</a:t>
            </a:r>
            <a:endParaRPr lang="en-US" sz="32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Microcontroller-Communication Module Integration Tests: </a:t>
            </a:r>
            <a:r>
              <a:rPr lang="en-US" sz="3200" dirty="0">
                <a:latin typeface="Times New Roman" panose="02020603050405020304" pitchFamily="18" charset="0"/>
                <a:cs typeface="Times New Roman" panose="02020603050405020304" pitchFamily="18" charset="0"/>
              </a:rPr>
              <a:t>Ensure that the communication module (e.g., Wi-Fi, Bluetooth) effectively transmits data from the microcontroller to the central monitoring system</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a:t>
            </a:r>
            <a:r>
              <a:rPr lang="en-IN" sz="1200" dirty="0">
                <a:latin typeface="Times New Roman" panose="02020603050405020304" pitchFamily="18" charset="0"/>
                <a:cs typeface="Times New Roman" panose="02020603050405020304" pitchFamily="18" charset="0"/>
              </a:rPr>
              <a:t> 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TextBox 5"/>
          <p:cNvSpPr txBox="1"/>
          <p:nvPr/>
        </p:nvSpPr>
        <p:spPr>
          <a:xfrm>
            <a:off x="1645920" y="198792"/>
            <a:ext cx="15172805" cy="646331"/>
          </a:xfrm>
          <a:prstGeom prst="rect">
            <a:avLst/>
          </a:prstGeom>
          <a:noFill/>
        </p:spPr>
        <p:txBody>
          <a:bodyPr wrap="square">
            <a:spAutoFit/>
          </a:bodyPr>
          <a:lstStyle/>
          <a:p>
            <a:pPr marL="355600" indent="-343535" algn="ctr">
              <a:lnSpc>
                <a:spcPct val="100000"/>
              </a:lnSpc>
              <a:spcBef>
                <a:spcPts val="100"/>
              </a:spcBef>
              <a:buSzPct val="83000"/>
              <a:tabLst>
                <a:tab pos="355600" algn="l"/>
                <a:tab pos="356235" algn="l"/>
              </a:tabLst>
            </a:pPr>
            <a:r>
              <a:rPr lang="en-IN" sz="3600" b="1" spc="-5" dirty="0">
                <a:latin typeface="Times New Roman" panose="02020603050405020304"/>
                <a:cs typeface="Times New Roman" panose="02020603050405020304"/>
              </a:rPr>
              <a:t>SYSTEM</a:t>
            </a:r>
            <a:r>
              <a:rPr lang="en-IN" sz="3600" b="1" spc="10" dirty="0">
                <a:latin typeface="Times New Roman" panose="02020603050405020304"/>
                <a:cs typeface="Times New Roman" panose="02020603050405020304"/>
              </a:rPr>
              <a:t> </a:t>
            </a:r>
            <a:r>
              <a:rPr lang="en-IN" sz="3600" b="1" spc="-25" dirty="0">
                <a:latin typeface="Times New Roman" panose="02020603050405020304"/>
                <a:cs typeface="Times New Roman" panose="02020603050405020304"/>
              </a:rPr>
              <a:t>TESTING</a:t>
            </a:r>
            <a:endParaRPr lang="en-IN" sz="3600" dirty="0">
              <a:latin typeface="Times New Roman" panose="02020603050405020304"/>
              <a:cs typeface="Times New Roman" panose="02020603050405020304"/>
            </a:endParaRPr>
          </a:p>
        </p:txBody>
      </p:sp>
      <p:sp>
        <p:nvSpPr>
          <p:cNvPr id="7" name="TextBox 6"/>
          <p:cNvSpPr txBox="1"/>
          <p:nvPr/>
        </p:nvSpPr>
        <p:spPr>
          <a:xfrm>
            <a:off x="1100397" y="845123"/>
            <a:ext cx="15718328" cy="3046988"/>
          </a:xfrm>
          <a:prstGeom prst="rect">
            <a:avLst/>
          </a:prstGeom>
          <a:noFill/>
        </p:spPr>
        <p:txBody>
          <a:bodyPr wrap="square" rtlCol="0">
            <a:spAutoFit/>
          </a:bodyPr>
          <a:lstStyle/>
          <a:p>
            <a:pPr marL="457200" indent="-457200"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End-to-End Tests: </a:t>
            </a:r>
            <a:r>
              <a:rPr lang="en-US" sz="3200" dirty="0">
                <a:latin typeface="Times New Roman" panose="02020603050405020304" pitchFamily="18" charset="0"/>
                <a:cs typeface="Times New Roman" panose="02020603050405020304" pitchFamily="18" charset="0"/>
              </a:rPr>
              <a:t>Test the entire system, including multiple sensors, microcontrollers, and communication modules. Validate that the data reaches the central monitoring system accurately.</a:t>
            </a:r>
            <a:endParaRPr lang="en-US" sz="32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Communication Reliability Tests: </a:t>
            </a:r>
            <a:r>
              <a:rPr lang="en-US" sz="3200" dirty="0">
                <a:latin typeface="Times New Roman" panose="02020603050405020304" pitchFamily="18" charset="0"/>
                <a:cs typeface="Times New Roman" panose="02020603050405020304" pitchFamily="18" charset="0"/>
              </a:rPr>
              <a:t>Simulate scenarios where network connectivity is poor or temporarily lost. Ensure the system can recover and synchronize data when the connection is restored.</a:t>
            </a:r>
            <a:endParaRPr lang="en-IN" sz="3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1100397" y="3892111"/>
            <a:ext cx="15579860" cy="646331"/>
          </a:xfrm>
          <a:prstGeom prst="rect">
            <a:avLst/>
          </a:prstGeom>
          <a:noFill/>
        </p:spPr>
        <p:txBody>
          <a:bodyPr wrap="square">
            <a:spAutoFit/>
          </a:bodyPr>
          <a:lstStyle/>
          <a:p>
            <a:pPr marL="355600" indent="-343535" algn="ctr">
              <a:lnSpc>
                <a:spcPct val="100000"/>
              </a:lnSpc>
              <a:buSzPct val="83000"/>
              <a:tabLst>
                <a:tab pos="355600" algn="l"/>
                <a:tab pos="356235" algn="l"/>
              </a:tabLst>
            </a:pPr>
            <a:r>
              <a:rPr lang="en-IN" sz="3600" b="1" spc="-15" dirty="0">
                <a:latin typeface="Times New Roman" panose="02020603050405020304"/>
                <a:cs typeface="Times New Roman" panose="02020603050405020304"/>
              </a:rPr>
              <a:t>FUNCTIONAL</a:t>
            </a:r>
            <a:r>
              <a:rPr lang="en-IN" sz="3600" b="1" spc="90" dirty="0">
                <a:latin typeface="Times New Roman" panose="02020603050405020304"/>
                <a:cs typeface="Times New Roman" panose="02020603050405020304"/>
              </a:rPr>
              <a:t> </a:t>
            </a:r>
            <a:r>
              <a:rPr lang="en-IN" sz="3600" b="1" spc="-30" dirty="0">
                <a:latin typeface="Times New Roman" panose="02020603050405020304"/>
                <a:cs typeface="Times New Roman" panose="02020603050405020304"/>
              </a:rPr>
              <a:t>TESTING</a:t>
            </a:r>
            <a:endParaRPr lang="en-IN" sz="3600" b="1" dirty="0">
              <a:latin typeface="Times New Roman" panose="02020603050405020304"/>
              <a:cs typeface="Times New Roman" panose="02020603050405020304"/>
            </a:endParaRPr>
          </a:p>
        </p:txBody>
      </p:sp>
      <p:sp>
        <p:nvSpPr>
          <p:cNvPr id="11" name="TextBox 10"/>
          <p:cNvSpPr txBox="1"/>
          <p:nvPr/>
        </p:nvSpPr>
        <p:spPr>
          <a:xfrm>
            <a:off x="1297858" y="4866968"/>
            <a:ext cx="15520867" cy="2062103"/>
          </a:xfrm>
          <a:prstGeom prst="rect">
            <a:avLst/>
          </a:prstGeom>
          <a:noFill/>
        </p:spPr>
        <p:txBody>
          <a:bodyPr wrap="square" rtlCol="0">
            <a:spAutoFit/>
          </a:bodyPr>
          <a:lstStyle/>
          <a:p>
            <a:pPr marL="457200" indent="-457200"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Moisture Level Control Tests: </a:t>
            </a:r>
            <a:r>
              <a:rPr lang="en-US" sz="3200" dirty="0">
                <a:latin typeface="Times New Roman" panose="02020603050405020304" pitchFamily="18" charset="0"/>
                <a:cs typeface="Times New Roman" panose="02020603050405020304" pitchFamily="18" charset="0"/>
              </a:rPr>
              <a:t>Verify that the irrigation system responds appropriately to the soil moisture levels. Test different irrigation scenarios based on moisture thresholds.</a:t>
            </a:r>
            <a:endParaRPr lang="en-US" sz="32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Alerts and Notifications Testing:</a:t>
            </a:r>
            <a:r>
              <a:rPr lang="en-US" sz="3200" dirty="0">
                <a:latin typeface="Times New Roman" panose="02020603050405020304" pitchFamily="18" charset="0"/>
                <a:cs typeface="Times New Roman" panose="02020603050405020304" pitchFamily="18" charset="0"/>
              </a:rPr>
              <a:t> Ensure that the system triggers alerts or notifications when moisture levels deviate from the predefined thresholds.</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a:t>
            </a:r>
            <a:r>
              <a:rPr lang="en-IN" sz="1200" dirty="0">
                <a:latin typeface="Times New Roman" panose="02020603050405020304" pitchFamily="18" charset="0"/>
                <a:cs typeface="Times New Roman" panose="02020603050405020304" pitchFamily="18" charset="0"/>
              </a:rPr>
              <a:t> 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TextBox 5"/>
          <p:cNvSpPr txBox="1"/>
          <p:nvPr/>
        </p:nvSpPr>
        <p:spPr>
          <a:xfrm>
            <a:off x="1645921" y="331527"/>
            <a:ext cx="15172805" cy="646331"/>
          </a:xfrm>
          <a:prstGeom prst="rect">
            <a:avLst/>
          </a:prstGeom>
          <a:noFill/>
        </p:spPr>
        <p:txBody>
          <a:bodyPr wrap="square">
            <a:spAutoFit/>
          </a:bodyPr>
          <a:lstStyle/>
          <a:p>
            <a:pPr algn="ctr"/>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8" name="Picture 7"/>
          <p:cNvPicPr>
            <a:picLocks noChangeAspect="1"/>
          </p:cNvPicPr>
          <p:nvPr/>
        </p:nvPicPr>
        <p:blipFill>
          <a:blip r:embed="rId1"/>
          <a:stretch>
            <a:fillRect/>
          </a:stretch>
        </p:blipFill>
        <p:spPr>
          <a:xfrm>
            <a:off x="1828166" y="1028343"/>
            <a:ext cx="14631668" cy="82303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a:t>
            </a:r>
            <a:r>
              <a:rPr lang="en-IN" sz="1200" dirty="0">
                <a:latin typeface="Times New Roman" panose="02020603050405020304" pitchFamily="18" charset="0"/>
                <a:cs typeface="Times New Roman" panose="02020603050405020304" pitchFamily="18" charset="0"/>
              </a:rPr>
              <a:t> 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TextBox 5"/>
          <p:cNvSpPr txBox="1"/>
          <p:nvPr/>
        </p:nvSpPr>
        <p:spPr>
          <a:xfrm>
            <a:off x="1586926" y="346276"/>
            <a:ext cx="15231799"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OUTPUT</a:t>
            </a:r>
            <a:endParaRPr lang="en-IN" sz="36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1524000" y="1519084"/>
            <a:ext cx="15240000" cy="79106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1469274" y="71405"/>
            <a:ext cx="15349452" cy="9463616"/>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a:p>
            <a:pPr lvl="1">
              <a:lnSpc>
                <a:spcPct val="150000"/>
              </a:lnSpc>
            </a:pPr>
            <a:endParaRPr lang="en-IN" sz="32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This Project is about Cultivation ,the main objective </a:t>
            </a:r>
            <a:r>
              <a:rPr lang="en-US" sz="3200">
                <a:latin typeface="Times New Roman" panose="02020603050405020304" pitchFamily="18" charset="0"/>
                <a:cs typeface="Times New Roman" panose="02020603050405020304" pitchFamily="18" charset="0"/>
              </a:rPr>
              <a:t>of  </a:t>
            </a:r>
            <a:r>
              <a:rPr lang="en-US" sz="3200" dirty="0">
                <a:latin typeface="Times New Roman" panose="02020603050405020304" pitchFamily="18" charset="0"/>
                <a:cs typeface="Times New Roman" panose="02020603050405020304" pitchFamily="18" charset="0"/>
              </a:rPr>
              <a:t>project is water conservation, automated irrigation, remote monitoring and control by incorporating IOT  technology. </a:t>
            </a:r>
            <a:endParaRPr lang="en-US" sz="3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We went through existing system ,where it has some drawbacks like inefficient water storage, labour intensive, reduced crop yielding and lack of automation in the system. So, by introducing new method of smart irrigation system which addresses the limitations of existing systems by utilizing IoT technology and soil moisture sensors for optimize the irrigation practices. </a:t>
            </a:r>
            <a:endParaRPr lang="en-US" sz="3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In this project ,we use soil moisture sensor, data transmission, decision-making algorithm, automated actuation and remote access to control the irrigation process. By using these technologies, we can efficiently store water,increase crop yield, reduce cost, environmental sustainability and data-driven insights .</a:t>
            </a:r>
            <a:endParaRPr lang="en-US" sz="3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Keywords : </a:t>
            </a:r>
            <a:r>
              <a:rPr lang="en-US" sz="3200" dirty="0">
                <a:latin typeface="Times New Roman" panose="02020603050405020304" pitchFamily="18" charset="0"/>
                <a:cs typeface="Times New Roman" panose="02020603050405020304" pitchFamily="18" charset="0"/>
              </a:rPr>
              <a:t>remote monitoring, soil moisturing sensing, smart irrigation, IOT technology, environmental sustainability .</a:t>
            </a:r>
            <a:endParaRPr lang="en-US" sz="3200" b="1" dirty="0">
              <a:latin typeface="Times New Roman" panose="02020603050405020304" pitchFamily="18" charset="0"/>
              <a:cs typeface="Times New Roman" panose="02020603050405020304" pitchFamily="18" charset="0"/>
            </a:endParaRPr>
          </a:p>
          <a:p>
            <a:pPr lvl="1">
              <a:lnSpc>
                <a:spcPct val="150000"/>
              </a:lnSpc>
            </a:pPr>
            <a:endParaRPr lang="en-IN" sz="3600" b="1" dirty="0">
              <a:latin typeface="Times New Roman" panose="02020603050405020304" pitchFamily="18" charset="0"/>
              <a:cs typeface="Times New Roman" panose="02020603050405020304" pitchFamily="18" charset="0"/>
            </a:endParaRPr>
          </a:p>
          <a:p>
            <a:pPr lvl="1">
              <a:lnSpc>
                <a:spcPct val="150000"/>
              </a:lnSpc>
            </a:pPr>
            <a:endParaRPr lang="en-IN"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a:t>
            </a:r>
            <a:r>
              <a:rPr lang="en-IN" sz="1200" dirty="0">
                <a:latin typeface="Times New Roman" panose="02020603050405020304" pitchFamily="18" charset="0"/>
                <a:cs typeface="Times New Roman" panose="02020603050405020304" pitchFamily="18" charset="0"/>
              </a:rPr>
              <a:t> 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TextBox 5"/>
          <p:cNvSpPr txBox="1"/>
          <p:nvPr/>
        </p:nvSpPr>
        <p:spPr>
          <a:xfrm>
            <a:off x="1645921" y="596998"/>
            <a:ext cx="15172805" cy="646331"/>
          </a:xfrm>
          <a:prstGeom prst="rect">
            <a:avLst/>
          </a:prstGeom>
          <a:noFill/>
        </p:spPr>
        <p:txBody>
          <a:bodyPr wrap="square">
            <a:spAutoFit/>
          </a:bodyPr>
          <a:lstStyle/>
          <a:p>
            <a:pPr algn="ctr"/>
            <a:r>
              <a:rPr lang="en-IN" sz="3600" b="1" spc="-20" dirty="0">
                <a:latin typeface="Times New Roman" panose="02020603050405020304"/>
                <a:cs typeface="Times New Roman" panose="02020603050405020304"/>
              </a:rPr>
              <a:t>CONCLUSION</a:t>
            </a:r>
            <a:endParaRPr lang="en-IN" sz="3600" b="1" dirty="0"/>
          </a:p>
        </p:txBody>
      </p:sp>
      <p:sp>
        <p:nvSpPr>
          <p:cNvPr id="8" name="TextBox 7"/>
          <p:cNvSpPr txBox="1"/>
          <p:nvPr/>
        </p:nvSpPr>
        <p:spPr>
          <a:xfrm>
            <a:off x="1469274" y="1157793"/>
            <a:ext cx="15349452" cy="8463855"/>
          </a:xfrm>
          <a:prstGeom prst="rect">
            <a:avLst/>
          </a:prstGeom>
          <a:noFill/>
        </p:spPr>
        <p:txBody>
          <a:bodyPr wrap="square">
            <a:spAutoFit/>
          </a:bodyPr>
          <a:lstStyle/>
          <a:p>
            <a:pPr marL="457200" indent="-457200" algn="just">
              <a:buFont typeface="Wingdings" panose="05000000000000000000" pitchFamily="2" charset="2"/>
              <a:buChar char="Ø"/>
            </a:pPr>
            <a:r>
              <a:rPr lang="en-US" sz="3200" b="0" i="0" dirty="0">
                <a:solidFill>
                  <a:srgbClr val="1F1F1F"/>
                </a:solidFill>
                <a:effectLst/>
                <a:latin typeface="Times New Roman" panose="02020603050405020304" pitchFamily="18" charset="0"/>
                <a:cs typeface="Times New Roman" panose="02020603050405020304" pitchFamily="18" charset="0"/>
              </a:rPr>
              <a:t>An automatic check gate has been developed for the basin and connected to IoT through the wireless soil moisture sensor network using GSM with the aim that farmers/users can operate the gate opening and closing remotely with minimum manual interventions.</a:t>
            </a:r>
            <a:endParaRPr lang="en-US" sz="3200" b="0" i="0" dirty="0">
              <a:solidFill>
                <a:srgbClr val="1F1F1F"/>
              </a:solidFill>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b="0" i="0" dirty="0">
                <a:solidFill>
                  <a:srgbClr val="1F1F1F"/>
                </a:solidFill>
                <a:effectLst/>
                <a:latin typeface="Times New Roman" panose="02020603050405020304" pitchFamily="18" charset="0"/>
                <a:cs typeface="Times New Roman" panose="02020603050405020304" pitchFamily="18" charset="0"/>
              </a:rPr>
              <a:t> Farmer can get the real-time moisture status of the field remotely and can make a decision of irrigation start and end on the basic real-time moisture status. The system was successfully tested in bare loamy soil. The study also attempted to identify the suitable location and number of sensors in the field to increase irrigation application efficiency. </a:t>
            </a:r>
            <a:endParaRPr lang="en-US" sz="3200" b="0" i="0" dirty="0">
              <a:solidFill>
                <a:srgbClr val="1F1F1F"/>
              </a:solidFill>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b="0" i="0" dirty="0">
                <a:solidFill>
                  <a:srgbClr val="1F1F1F"/>
                </a:solidFill>
                <a:effectLst/>
                <a:latin typeface="Times New Roman" panose="02020603050405020304" pitchFamily="18" charset="0"/>
                <a:cs typeface="Times New Roman" panose="02020603050405020304" pitchFamily="18" charset="0"/>
              </a:rPr>
              <a:t>Three operational schedules based on a different combination of depth and length along the flow had been evaluated, which indicated that at least two soil moisture sensors are required for the efficient operation of the system. </a:t>
            </a:r>
            <a:endParaRPr lang="en-US" sz="3200" b="0" i="0" dirty="0">
              <a:solidFill>
                <a:srgbClr val="1F1F1F"/>
              </a:solidFill>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b="0" i="0" dirty="0">
                <a:solidFill>
                  <a:srgbClr val="1F1F1F"/>
                </a:solidFill>
                <a:effectLst/>
                <a:latin typeface="Times New Roman" panose="02020603050405020304" pitchFamily="18" charset="0"/>
                <a:cs typeface="Times New Roman" panose="02020603050405020304" pitchFamily="18" charset="0"/>
              </a:rPr>
              <a:t>One for the opening which is at 15 cm depth and 50% length of the field and another for closing the system. The best location of the sensor for closing the system would be at 37.5 cm depth placed at 25% length from the inlet in higher soil moisture deficit condition and at 7.5 cm depth placed at 75% length in low moisture deficit condition. It indicated that the location of the sensor for closing the system depends upon the soil moisture depletion. Overall, the average application efficiency had been improved up to 86.6% through automation. </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a:t>
            </a:r>
            <a:r>
              <a:rPr lang="en-IN" sz="1200" dirty="0">
                <a:latin typeface="Times New Roman" panose="02020603050405020304" pitchFamily="18" charset="0"/>
                <a:cs typeface="Times New Roman" panose="02020603050405020304" pitchFamily="18" charset="0"/>
              </a:rPr>
              <a:t> 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extBox 4"/>
          <p:cNvSpPr txBox="1"/>
          <p:nvPr/>
        </p:nvSpPr>
        <p:spPr>
          <a:xfrm>
            <a:off x="1401097" y="530942"/>
            <a:ext cx="15279329" cy="1200329"/>
          </a:xfrm>
          <a:prstGeom prst="rect">
            <a:avLst/>
          </a:prstGeom>
          <a:noFill/>
        </p:spPr>
        <p:txBody>
          <a:bodyPr wrap="square" rtlCol="0">
            <a:spAutoFit/>
          </a:bodyPr>
          <a:lstStyle/>
          <a:p>
            <a:pPr algn="ctr"/>
            <a:r>
              <a:rPr lang="en-IN" sz="3600" b="1" spc="15" dirty="0">
                <a:latin typeface="Times New Roman" panose="02020603050405020304" pitchFamily="18" charset="0"/>
                <a:cs typeface="Times New Roman" panose="02020603050405020304" pitchFamily="18" charset="0"/>
              </a:rPr>
              <a:t>Plagiarism</a:t>
            </a:r>
            <a:r>
              <a:rPr lang="en-IN" sz="3600" b="1" spc="-21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Report</a:t>
            </a:r>
            <a:r>
              <a:rPr lang="en-IN" sz="3600" b="1" spc="-35" dirty="0">
                <a:latin typeface="Times New Roman" panose="02020603050405020304" pitchFamily="18" charset="0"/>
                <a:cs typeface="Times New Roman" panose="02020603050405020304" pitchFamily="18" charset="0"/>
              </a:rPr>
              <a:t> </a:t>
            </a:r>
            <a:r>
              <a:rPr lang="en-IN" sz="3600" b="1" spc="10" dirty="0">
                <a:latin typeface="Times New Roman" panose="02020603050405020304" pitchFamily="18" charset="0"/>
                <a:cs typeface="Times New Roman" panose="02020603050405020304" pitchFamily="18" charset="0"/>
              </a:rPr>
              <a:t>of</a:t>
            </a:r>
            <a:r>
              <a:rPr lang="en-IN" sz="3600" b="1" spc="-55" dirty="0">
                <a:latin typeface="Times New Roman" panose="02020603050405020304" pitchFamily="18" charset="0"/>
                <a:cs typeface="Times New Roman" panose="02020603050405020304" pitchFamily="18" charset="0"/>
              </a:rPr>
              <a:t> </a:t>
            </a:r>
            <a:r>
              <a:rPr lang="en-IN" sz="3600" b="1" spc="-15" dirty="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a:p>
            <a:pPr algn="ctr"/>
            <a:endParaRPr lang="en-IN" sz="36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stretch>
            <a:fillRect/>
          </a:stretch>
        </p:blipFill>
        <p:spPr>
          <a:xfrm>
            <a:off x="2610465" y="1401097"/>
            <a:ext cx="12550877" cy="715296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a:t>
            </a:r>
            <a:r>
              <a:rPr lang="en-IN" sz="1200" dirty="0">
                <a:latin typeface="Times New Roman" panose="02020603050405020304" pitchFamily="18" charset="0"/>
                <a:cs typeface="Times New Roman" panose="02020603050405020304" pitchFamily="18" charset="0"/>
              </a:rPr>
              <a:t> 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extBox 4"/>
          <p:cNvSpPr txBox="1"/>
          <p:nvPr/>
        </p:nvSpPr>
        <p:spPr>
          <a:xfrm>
            <a:off x="1283110" y="634181"/>
            <a:ext cx="15535616" cy="923330"/>
          </a:xfrm>
          <a:prstGeom prst="rect">
            <a:avLst/>
          </a:prstGeom>
          <a:noFill/>
        </p:spPr>
        <p:txBody>
          <a:bodyPr wrap="square" rtlCol="0">
            <a:spAutoFit/>
          </a:bodyPr>
          <a:lstStyle/>
          <a:p>
            <a:pPr algn="ctr"/>
            <a:r>
              <a:rPr lang="en-IN" sz="3600" b="1" spc="-5" dirty="0">
                <a:latin typeface="Times New Roman" panose="02020603050405020304" pitchFamily="18" charset="0"/>
                <a:cs typeface="Times New Roman" panose="02020603050405020304" pitchFamily="18" charset="0"/>
              </a:rPr>
              <a:t>Web</a:t>
            </a:r>
            <a:r>
              <a:rPr lang="en-IN" sz="3600" b="1" spc="-4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references/video</a:t>
            </a:r>
            <a:r>
              <a:rPr lang="en-IN" sz="3600" b="1" spc="-114" dirty="0">
                <a:latin typeface="Times New Roman" panose="02020603050405020304" pitchFamily="18" charset="0"/>
                <a:cs typeface="Times New Roman" panose="02020603050405020304" pitchFamily="18" charset="0"/>
              </a:rPr>
              <a:t> </a:t>
            </a:r>
            <a:r>
              <a:rPr lang="en-IN" sz="3600" b="1" spc="20" dirty="0">
                <a:latin typeface="Times New Roman" panose="02020603050405020304" pitchFamily="18" charset="0"/>
                <a:cs typeface="Times New Roman" panose="02020603050405020304" pitchFamily="18" charset="0"/>
              </a:rPr>
              <a:t>links</a:t>
            </a:r>
            <a:endParaRPr lang="en-IN" sz="3600" b="1" dirty="0">
              <a:latin typeface="Times New Roman" panose="02020603050405020304" pitchFamily="18" charset="0"/>
              <a:cs typeface="Times New Roman" panose="02020603050405020304" pitchFamily="18" charset="0"/>
            </a:endParaRPr>
          </a:p>
          <a:p>
            <a:pPr algn="ctr"/>
            <a:endParaRPr lang="en-IN" dirty="0"/>
          </a:p>
        </p:txBody>
      </p:sp>
      <p:sp>
        <p:nvSpPr>
          <p:cNvPr id="6" name="TextBox 5"/>
          <p:cNvSpPr txBox="1"/>
          <p:nvPr/>
        </p:nvSpPr>
        <p:spPr>
          <a:xfrm>
            <a:off x="1460090" y="1814052"/>
            <a:ext cx="15358636" cy="4031873"/>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hlinkClick r:id="rId1"/>
              </a:rPr>
              <a:t>https://www.researchgate.net/publication/357748563_THE_SMART_IRRIGATION_SYSTEM_USING_IOT</a:t>
            </a:r>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hlinkClick r:id="rId2"/>
              </a:rPr>
              <a:t>https://circuitdigest.com/microcontroller-projects/iot-based-smart-irrigation-system-using-esp8266-and-soil-moisture-sensor</a:t>
            </a:r>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hlinkClick r:id="rId3"/>
              </a:rPr>
              <a:t>https://www.sciencedirect.com/science/article/pii/S2772375521000320</a:t>
            </a:r>
            <a:r>
              <a:rPr lang="en-IN" sz="3200" dirty="0">
                <a:latin typeface="Times New Roman" panose="02020603050405020304" pitchFamily="18" charset="0"/>
                <a:cs typeface="Times New Roman" panose="02020603050405020304" pitchFamily="18" charset="0"/>
              </a:rPr>
              <a:t> </a:t>
            </a:r>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hlinkClick r:id="rId4"/>
              </a:rPr>
              <a:t>https://youtube.com/shorts/aPPB42QpzVo?si=yFXSIzdKxqhLz5Oc</a:t>
            </a:r>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hlinkClick r:id="rId5"/>
              </a:rPr>
              <a:t>https://youtube.com/shorts/5scMCeQZv-4?si=DEh-hGaTKpMT2xTM</a:t>
            </a:r>
            <a:r>
              <a:rPr lang="en-IN" sz="3200" dirty="0">
                <a:latin typeface="Times New Roman" panose="02020603050405020304" pitchFamily="18" charset="0"/>
                <a:cs typeface="Times New Roman" panose="02020603050405020304" pitchFamily="18" charset="0"/>
              </a:rPr>
              <a:t> </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763686" y="469961"/>
            <a:ext cx="9575769" cy="646331"/>
          </a:xfrm>
          <a:prstGeom prst="rect">
            <a:avLst/>
          </a:prstGeom>
        </p:spPr>
        <p:txBody>
          <a:bodyPr wrap="square">
            <a:spAutoFit/>
          </a:bodyPr>
          <a:lstStyle/>
          <a:p>
            <a:pPr algn="ctr"/>
            <a:r>
              <a:rPr lang="en-IN" sz="3600" b="1" dirty="0">
                <a:latin typeface="Times New Roman" panose="02020603050405020304" pitchFamily="18" charset="0"/>
                <a:cs typeface="Times New Roman" panose="02020603050405020304" pitchFamily="18" charset="0"/>
              </a:rPr>
              <a:t>REFERENCES</a:t>
            </a:r>
            <a:endParaRPr lang="en-IN" sz="3600" b="1" dirty="0"/>
          </a:p>
        </p:txBody>
      </p:sp>
      <p:sp>
        <p:nvSpPr>
          <p:cNvPr id="6" name="TextBox 5"/>
          <p:cNvSpPr txBox="1"/>
          <p:nvPr/>
        </p:nvSpPr>
        <p:spPr>
          <a:xfrm>
            <a:off x="309046" y="2081123"/>
            <a:ext cx="17373600" cy="7417415"/>
          </a:xfrm>
          <a:prstGeom prst="rect">
            <a:avLst/>
          </a:prstGeom>
          <a:noFill/>
        </p:spPr>
        <p:txBody>
          <a:bodyPr wrap="square" rtlCol="0">
            <a:spAutoFit/>
          </a:bodyPr>
          <a:lstStyle/>
          <a:p>
            <a:r>
              <a:rPr lang="en-IN" sz="2800" dirty="0"/>
              <a:t>As per  IEEE format,</a:t>
            </a:r>
            <a:endParaRPr lang="en-IN" sz="2800" dirty="0"/>
          </a:p>
          <a:p>
            <a:endParaRPr lang="en-IN" sz="2800" dirty="0"/>
          </a:p>
          <a:p>
            <a:pPr marL="514350" indent="-514350">
              <a:buFont typeface="+mj-lt"/>
              <a:buAutoNum type="arabicParenR"/>
            </a:pPr>
            <a:r>
              <a:rPr lang="en-IN" sz="2800" dirty="0"/>
              <a:t>O. K. Ogidan and K. R. Afia, "Smart irrigation system with an Android-based remote logging and control," 2019 IEEE AFRICON, Accra, Ghana, 2019, pp. 1-4, doi: 10.1109/AFRICON46755.2019.9133953.</a:t>
            </a:r>
            <a:endParaRPr lang="en-IN" sz="2800" dirty="0"/>
          </a:p>
          <a:p>
            <a:pPr marL="514350" indent="-514350">
              <a:buFont typeface="+mj-lt"/>
              <a:buAutoNum type="arabicParenR"/>
            </a:pPr>
            <a:r>
              <a:rPr lang="en-IN" sz="2800" dirty="0"/>
              <a:t>S. Peraka, R. Sudheer, B. N. Rao, A. R. Teja and E. N. Kumar, "Smart Irrigation based on Crops using IoT," 2020 IEEE 15th International Conference on Industrial and Information Systems (ICIIS), RUPNAGAR, India, 2020, pp. 611-616, doi: 10.1109/ICIIS51140.2020.9342736.</a:t>
            </a:r>
            <a:endParaRPr lang="en-IN" sz="2800" dirty="0"/>
          </a:p>
          <a:p>
            <a:pPr marL="514350" indent="-514350" algn="just">
              <a:buFont typeface="+mj-lt"/>
              <a:buAutoNum type="arabicParenR"/>
            </a:pPr>
            <a:r>
              <a:rPr lang="en-IN" sz="2800" dirty="0"/>
              <a:t>H. -B. Zhang, J. -M. Li, R. Huang, P. Pang and Y. Zheng, "Research on open channel irrigation decision system under the background of smart agriculture," 2021 International Conference on Intelligent Transportation, Big Data &amp; Smart City (ICITBS), Xi'an, China, 2021, pp. 594-597, doi: 10.1109/ICITBS53129.2021.00151.</a:t>
            </a:r>
            <a:endParaRPr lang="en-IN" sz="2800" dirty="0"/>
          </a:p>
          <a:p>
            <a:pPr marL="514350" indent="-514350" algn="just">
              <a:buFont typeface="+mj-lt"/>
              <a:buAutoNum type="arabicParenR"/>
            </a:pPr>
            <a:r>
              <a:rPr lang="en-IN" sz="2800" dirty="0"/>
              <a:t>K. K. U and V. Janamala, "Solar PV Tree Designed Smart Irrigation to Survive the Agriculture in Effective     Methodology," 2022 International Conference on Smart and Sustainable Technologies in Energy and Power Sectors (SSTEPS), Mahendragarh, India, 2022, pp. 1-6, doi: 10.1109/SSTEPS57475.2022.00016.</a:t>
            </a:r>
            <a:endParaRPr lang="en-IN" sz="2800" dirty="0"/>
          </a:p>
          <a:p>
            <a:pPr marL="514350" indent="-514350" algn="just">
              <a:buFont typeface="+mj-lt"/>
              <a:buAutoNum type="arabicParenR"/>
            </a:pPr>
            <a:r>
              <a:rPr lang="en-IN" sz="2800" dirty="0"/>
              <a:t>R. Vijay, Y. V. Priya, P. C. Reddy, S. Monisha and V. Ramasamy, "A IoT based Smart Auto Irrigation system," 2023 International Conference on Computer Communication and Informatics (ICCCI), Coimbatore, India, 2023, pp. 1-4, doi: 10.1109/ICCCI56745.2023.10128325.</a:t>
            </a:r>
            <a:endParaRPr lang="en-IN" sz="2800" dirty="0"/>
          </a:p>
          <a:p>
            <a:pPr marL="514350" indent="-514350" algn="just">
              <a:buFont typeface="+mj-lt"/>
              <a:buAutoNum type="arabicParenR"/>
            </a:pPr>
            <a:endParaRPr lang="en-IN"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YOU</a:t>
            </a:r>
            <a:endPar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endParaRPr>
          </a:p>
        </p:txBody>
      </p:sp>
      <p:pic>
        <p:nvPicPr>
          <p:cNvPr id="6" name="Picture 3" descr="C:\Users\Sharad\Desktop\download veltech.png"/>
          <p:cNvPicPr>
            <a:picLocks noChangeAspect="1" noChangeArrowheads="1"/>
          </p:cNvPicPr>
          <p:nvPr/>
        </p:nvPicPr>
        <p:blipFill>
          <a:blip r:embed="rId1"/>
          <a:srcRect/>
          <a:stretch>
            <a:fillRect/>
          </a:stretch>
        </p:blipFill>
        <p:spPr bwMode="auto">
          <a:xfrm>
            <a:off x="11668264" y="6982691"/>
            <a:ext cx="4295554" cy="1438275"/>
          </a:xfrm>
          <a:prstGeom prst="rect">
            <a:avLst/>
          </a:prstGeom>
          <a:noFill/>
        </p:spPr>
      </p:pic>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10" name="Footer Placeholder 9"/>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11" name="Date Placeholder 10"/>
          <p:cNvSpPr>
            <a:spLocks noGrp="1"/>
          </p:cNvSpPr>
          <p:nvPr>
            <p:ph type="dt" sz="half" idx="10"/>
          </p:nvPr>
        </p:nvSpPr>
        <p:spPr/>
        <p:txBody>
          <a:bodyPr/>
          <a:lstStyle/>
          <a:p>
            <a:fld id="{FC19F4A3-E32D-4520-B9BC-6787D8D72445}" type="datetime4">
              <a:rPr lang="en-US" smtClean="0"/>
            </a:fld>
            <a:endParaRPr lang="en-US"/>
          </a:p>
        </p:txBody>
      </p:sp>
      <p:pic>
        <p:nvPicPr>
          <p:cNvPr id="12" name="Picture 2" descr="C:\Users\Sharad\Desktop\Logo-Final-A veltech.png"/>
          <p:cNvPicPr>
            <a:picLocks noChangeAspect="1" noChangeArrowheads="1"/>
          </p:cNvPicPr>
          <p:nvPr/>
        </p:nvPicPr>
        <p:blipFill>
          <a:blip r:embed="rId2"/>
          <a:srcRect/>
          <a:stretch>
            <a:fillRect/>
          </a:stretch>
        </p:blipFill>
        <p:spPr bwMode="auto">
          <a:xfrm>
            <a:off x="16449323" y="7193392"/>
            <a:ext cx="1160907" cy="1223246"/>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1133139" y="809513"/>
            <a:ext cx="15660486" cy="8179611"/>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OBJECTIVES</a:t>
            </a:r>
            <a:endParaRPr lang="en-IN" sz="3600" b="1" dirty="0">
              <a:latin typeface="Times New Roman" panose="02020603050405020304" pitchFamily="18" charset="0"/>
              <a:cs typeface="Times New Roman" panose="02020603050405020304" pitchFamily="18" charset="0"/>
            </a:endParaRPr>
          </a:p>
          <a:p>
            <a:pPr marL="0" indent="0">
              <a:buNone/>
            </a:pPr>
            <a:endParaRPr lang="en-IN" sz="3600" b="1" dirty="0">
              <a:latin typeface="Times New Roman" panose="02020603050405020304" pitchFamily="18" charset="0"/>
              <a:cs typeface="Times New Roman" panose="02020603050405020304" pitchFamily="18" charset="0"/>
            </a:endParaRPr>
          </a:p>
          <a:p>
            <a:pPr marL="0" indent="0">
              <a:buNone/>
            </a:pPr>
            <a:endParaRPr lang="en-IN" sz="3600" b="1" dirty="0">
              <a:latin typeface="Times New Roman" panose="02020603050405020304" pitchFamily="18" charset="0"/>
              <a:cs typeface="Times New Roman" panose="02020603050405020304" pitchFamily="18" charset="0"/>
            </a:endParaRPr>
          </a:p>
          <a:p>
            <a:pPr marL="0" indent="0">
              <a:buNone/>
            </a:pPr>
            <a:r>
              <a:rPr lang="en-IN" sz="3200" b="1" dirty="0">
                <a:latin typeface="Times New Roman" panose="02020603050405020304" pitchFamily="18" charset="0"/>
                <a:cs typeface="Times New Roman" panose="02020603050405020304" pitchFamily="18" charset="0"/>
              </a:rPr>
              <a:t>Aim of the Project:</a:t>
            </a:r>
            <a:endParaRPr lang="en-IN" sz="3200" b="1" dirty="0">
              <a:latin typeface="Times New Roman" panose="02020603050405020304" pitchFamily="18" charset="0"/>
              <a:cs typeface="Times New Roman" panose="02020603050405020304" pitchFamily="18" charset="0"/>
            </a:endParaRPr>
          </a:p>
          <a:p>
            <a:pPr marL="0" indent="0" algn="just">
              <a:buNone/>
            </a:pPr>
            <a:r>
              <a:rPr lang="en-US" sz="3200" dirty="0">
                <a:latin typeface="Times New Roman" panose="02020603050405020304" pitchFamily="18" charset="0"/>
                <a:cs typeface="Times New Roman" panose="02020603050405020304" pitchFamily="18" charset="0"/>
              </a:rPr>
              <a:t>"</a:t>
            </a:r>
            <a:r>
              <a:rPr lang="en-IN" sz="3200" b="1"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Automatic Irrigation With IoT Monitirizing Soil Moisture </a:t>
            </a:r>
            <a:r>
              <a:rPr lang="en-US" sz="3200" dirty="0">
                <a:latin typeface="Times New Roman" panose="02020603050405020304" pitchFamily="18" charset="0"/>
                <a:cs typeface="Times New Roman" panose="02020603050405020304" pitchFamily="18" charset="0"/>
              </a:rPr>
              <a:t>" project is to develop an innovative and efficient irrigation system that utilizes IoT technology and soil moisture sensors to optimize the irrigation process.</a:t>
            </a:r>
            <a:endParaRPr lang="en-US" sz="3200" dirty="0">
              <a:latin typeface="Times New Roman" panose="02020603050405020304" pitchFamily="18" charset="0"/>
              <a:cs typeface="Times New Roman" panose="02020603050405020304" pitchFamily="18" charset="0"/>
            </a:endParaRPr>
          </a:p>
          <a:p>
            <a:pPr marL="0" indent="0" algn="just">
              <a:buNone/>
            </a:pPr>
            <a:endParaRPr lang="en-IN" sz="3200" dirty="0">
              <a:latin typeface="Times New Roman" panose="02020603050405020304" pitchFamily="18" charset="0"/>
              <a:cs typeface="Times New Roman" panose="02020603050405020304" pitchFamily="18" charset="0"/>
            </a:endParaRPr>
          </a:p>
          <a:p>
            <a:pPr marL="0" indent="0">
              <a:buNone/>
            </a:pPr>
            <a:r>
              <a:rPr lang="en-US" sz="3200" b="1" dirty="0">
                <a:latin typeface="Times New Roman" panose="02020603050405020304" pitchFamily="18" charset="0"/>
                <a:cs typeface="Times New Roman" panose="02020603050405020304" pitchFamily="18" charset="0"/>
              </a:rPr>
              <a:t>Scope of the Project:</a:t>
            </a:r>
            <a:endParaRPr lang="en-US" sz="3200" b="1" dirty="0">
              <a:latin typeface="Times New Roman" panose="02020603050405020304" pitchFamily="18" charset="0"/>
              <a:cs typeface="Times New Roman" panose="02020603050405020304" pitchFamily="18" charset="0"/>
            </a:endParaRPr>
          </a:p>
          <a:p>
            <a:pPr marL="0" indent="0" algn="just">
              <a:buNone/>
            </a:pPr>
            <a:r>
              <a:rPr lang="en-US" sz="3200" dirty="0">
                <a:latin typeface="Times New Roman" panose="02020603050405020304" pitchFamily="18" charset="0"/>
                <a:cs typeface="Times New Roman" panose="02020603050405020304" pitchFamily="18" charset="0"/>
              </a:rPr>
              <a:t>The project's scope involves the development of a comprehensive and scalable smart irrigation solution that addresses the challenges of conventional irrigation systems. By focusing on water conservation, improved crop yield, and ease of use, the project aims to contribute to sustainable agriculture and environmental preservation.</a:t>
            </a:r>
            <a:endParaRPr lang="en-US" sz="3200" dirty="0">
              <a:latin typeface="Times New Roman" panose="02020603050405020304" pitchFamily="18" charset="0"/>
              <a:cs typeface="Times New Roman" panose="02020603050405020304" pitchFamily="18" charset="0"/>
            </a:endParaRPr>
          </a:p>
          <a:p>
            <a:pPr marL="0" indent="0" algn="just">
              <a:buNone/>
            </a:pPr>
            <a:endParaRPr lang="en-IN" sz="3200" dirty="0">
              <a:latin typeface="Times New Roman" panose="02020603050405020304" pitchFamily="18" charset="0"/>
              <a:cs typeface="Times New Roman" panose="02020603050405020304" pitchFamily="18" charset="0"/>
            </a:endParaRPr>
          </a:p>
          <a:p>
            <a:pPr lvl="1" algn="ctr">
              <a:lnSpc>
                <a:spcPct val="150000"/>
              </a:lnSpc>
            </a:pPr>
            <a:endParaRPr lang="en-IN"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TIMELINE OF THE PROJECT</a:t>
            </a:r>
            <a:endParaRPr lang="en-IN" sz="3600" dirty="0"/>
          </a:p>
        </p:txBody>
      </p:sp>
      <p:sp>
        <p:nvSpPr>
          <p:cNvPr id="9" name="TextBox 8"/>
          <p:cNvSpPr txBox="1"/>
          <p:nvPr/>
        </p:nvSpPr>
        <p:spPr>
          <a:xfrm>
            <a:off x="4114800" y="8395855"/>
            <a:ext cx="7024255" cy="830997"/>
          </a:xfrm>
          <a:prstGeom prst="rect">
            <a:avLst/>
          </a:prstGeom>
          <a:noFill/>
        </p:spPr>
        <p:txBody>
          <a:bodyPr wrap="square" rtlCol="0">
            <a:spAutoFit/>
          </a:bodyPr>
          <a:lstStyle/>
          <a:p>
            <a:r>
              <a:rPr lang="en-IN" sz="2400" dirty="0"/>
              <a:t>Include as GANTT CHART</a:t>
            </a:r>
            <a:endParaRPr lang="en-IN" sz="2400" dirty="0"/>
          </a:p>
          <a:p>
            <a:r>
              <a:rPr lang="en-IN" sz="2400" dirty="0"/>
              <a:t>Include timeline  from October 2023 to January 2024. </a:t>
            </a:r>
            <a:endParaRPr lang="en-IN" sz="2400" dirty="0"/>
          </a:p>
        </p:txBody>
      </p:sp>
      <p:pic>
        <p:nvPicPr>
          <p:cNvPr id="6" name="Picture 5"/>
          <p:cNvPicPr>
            <a:picLocks noChangeAspect="1"/>
          </p:cNvPicPr>
          <p:nvPr/>
        </p:nvPicPr>
        <p:blipFill>
          <a:blip r:embed="rId1"/>
          <a:stretch>
            <a:fillRect/>
          </a:stretch>
        </p:blipFill>
        <p:spPr>
          <a:xfrm>
            <a:off x="2713703" y="1548581"/>
            <a:ext cx="11710219" cy="5943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015430" y="1656710"/>
            <a:ext cx="16227644" cy="8032968"/>
          </a:xfrm>
          <a:prstGeom prst="rect">
            <a:avLst/>
          </a:prstGeom>
        </p:spPr>
        <p:txBody>
          <a:bodyPr wrap="square">
            <a:spAutoFit/>
          </a:bodyPr>
          <a:lstStyle/>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By using the concept of smart irrigation system a farmer can save water up to 75%. This concept depends on  irrigation methods like conventional irrigation methods like overhead sprinklers, i.e. wet the lower leaves and stem of the plants</a:t>
            </a:r>
            <a:endParaRPr lang="en-US" sz="32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IoT Technologies of water in the field is known as irrigation. Irrigation comes in many forms. Many kinds of efficient water supplying technology is replacing rapidly the old ones and applying them to the soil. Depending on how water is distributed throughout the eld there are many different types of irrigation systems. </a:t>
            </a:r>
            <a:endParaRPr lang="en-US" sz="32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usage of this particular technique makes the field irrigation system &amp; its soil monitoring system independent of human intervention, and thus the establishment of an automatic irrigation system and soil monitoring system that is known as the smart irrigation and soil monitoring system for this reason. In this project we have tried to:</a:t>
            </a:r>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     1. Reduce the wastage of water in name of irrigation.</a:t>
            </a:r>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     2. Reduce manual efforts in irrigation of the fields. </a:t>
            </a:r>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     3. Increase the crop yielding of the field with a proper well calculated way of irrigation rather                       than the commonly used assumption method.</a:t>
            </a:r>
            <a:endParaRPr lang="en-US" sz="32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LITERATURE REVIEW</a:t>
            </a:r>
            <a:endParaRPr lang="en-IN" sz="3600" b="1"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nvGraphicFramePr>
        <p:xfrm>
          <a:off x="902174" y="2326406"/>
          <a:ext cx="16957964" cy="4838192"/>
        </p:xfrm>
        <a:graphic>
          <a:graphicData uri="http://schemas.openxmlformats.org/drawingml/2006/table">
            <a:tbl>
              <a:tblPr firstRow="1" bandRow="1">
                <a:tableStyleId>{5C22544A-7EE6-4342-B048-85BDC9FD1C3A}</a:tableStyleId>
              </a:tblPr>
              <a:tblGrid>
                <a:gridCol w="4239491"/>
                <a:gridCol w="4239491"/>
                <a:gridCol w="4239491"/>
                <a:gridCol w="4239491"/>
              </a:tblGrid>
              <a:tr h="1761510">
                <a:tc>
                  <a:txBody>
                    <a:bodyPr/>
                    <a:lstStyle/>
                    <a:p>
                      <a:pPr algn="ctr"/>
                      <a:r>
                        <a:rPr lang="en-IN" sz="3200" dirty="0"/>
                        <a:t>Author’s Name</a:t>
                      </a:r>
                      <a:endParaRPr lang="en-IN" sz="3200" dirty="0"/>
                    </a:p>
                  </a:txBody>
                  <a:tcPr/>
                </a:tc>
                <a:tc>
                  <a:txBody>
                    <a:bodyPr/>
                    <a:lstStyle/>
                    <a:p>
                      <a:pPr algn="ctr"/>
                      <a:r>
                        <a:rPr lang="en-IN" sz="3200" dirty="0"/>
                        <a:t>Paper name and</a:t>
                      </a:r>
                      <a:r>
                        <a:rPr lang="en-IN" sz="3200" baseline="0" dirty="0"/>
                        <a:t> publication details</a:t>
                      </a:r>
                      <a:endParaRPr lang="en-IN" sz="3200" dirty="0"/>
                    </a:p>
                  </a:txBody>
                  <a:tcPr/>
                </a:tc>
                <a:tc>
                  <a:txBody>
                    <a:bodyPr/>
                    <a:lstStyle/>
                    <a:p>
                      <a:pPr algn="ctr"/>
                      <a:r>
                        <a:rPr lang="en-IN" sz="3200" dirty="0"/>
                        <a:t>Year </a:t>
                      </a:r>
                      <a:r>
                        <a:rPr lang="en-IN" sz="3200" baseline="0" dirty="0"/>
                        <a:t> of publication</a:t>
                      </a:r>
                      <a:endParaRPr lang="en-IN" sz="3200" dirty="0"/>
                    </a:p>
                  </a:txBody>
                  <a:tcPr/>
                </a:tc>
                <a:tc>
                  <a:txBody>
                    <a:bodyPr/>
                    <a:lstStyle/>
                    <a:p>
                      <a:pPr algn="ctr"/>
                      <a:r>
                        <a:rPr lang="en-IN" sz="3200" dirty="0"/>
                        <a:t>Main content of the paper</a:t>
                      </a:r>
                      <a:endParaRPr lang="en-IN" sz="3200" dirty="0"/>
                    </a:p>
                  </a:txBody>
                  <a:tcPr/>
                </a:tc>
              </a:tr>
              <a:tr h="927842">
                <a:tc>
                  <a:txBody>
                    <a:bodyPr/>
                    <a:lstStyle/>
                    <a:p>
                      <a:r>
                        <a:rPr lang="en-US" dirty="0"/>
                        <a:t>K.R.Afia</a:t>
                      </a:r>
                      <a:endParaRPr lang="en-IN" dirty="0"/>
                    </a:p>
                  </a:txBody>
                  <a:tcPr/>
                </a:tc>
                <a:tc>
                  <a:txBody>
                    <a:bodyPr/>
                    <a:lstStyle/>
                    <a:p>
                      <a:r>
                        <a:rPr lang="en-US" dirty="0"/>
                        <a:t>Smart irrigation system ,IEEE AFRICON</a:t>
                      </a:r>
                      <a:endParaRPr lang="en-IN" dirty="0"/>
                    </a:p>
                  </a:txBody>
                  <a:tcPr/>
                </a:tc>
                <a:tc>
                  <a:txBody>
                    <a:bodyPr/>
                    <a:lstStyle/>
                    <a:p>
                      <a:r>
                        <a:rPr lang="en-US" dirty="0"/>
                        <a:t>2019</a:t>
                      </a:r>
                      <a:endParaRPr lang="en-IN" dirty="0"/>
                    </a:p>
                  </a:txBody>
                  <a:tcPr/>
                </a:tc>
                <a:tc>
                  <a:txBody>
                    <a:bodyPr/>
                    <a:lstStyle/>
                    <a:p>
                      <a:r>
                        <a:rPr lang="en-US" dirty="0"/>
                        <a:t>Android based remote logging and control</a:t>
                      </a:r>
                      <a:endParaRPr lang="en-IN" dirty="0"/>
                    </a:p>
                  </a:txBody>
                  <a:tcPr/>
                </a:tc>
              </a:tr>
              <a:tr h="927842">
                <a:tc>
                  <a:txBody>
                    <a:bodyPr/>
                    <a:lstStyle/>
                    <a:p>
                      <a:r>
                        <a:rPr lang="en-US" dirty="0"/>
                        <a:t>R.Sudheer</a:t>
                      </a:r>
                      <a:endParaRPr lang="en-IN" dirty="0"/>
                    </a:p>
                  </a:txBody>
                  <a:tcPr/>
                </a:tc>
                <a:tc>
                  <a:txBody>
                    <a:bodyPr/>
                    <a:lstStyle/>
                    <a:p>
                      <a:r>
                        <a:rPr lang="en-US" dirty="0"/>
                        <a:t>Smart irrigation based on crops using IOT,IEEE 15</a:t>
                      </a:r>
                      <a:r>
                        <a:rPr lang="en-US" baseline="30000" dirty="0"/>
                        <a:t>th</a:t>
                      </a:r>
                      <a:r>
                        <a:rPr lang="en-US" dirty="0"/>
                        <a:t> international conference on industrial and information systems</a:t>
                      </a:r>
                      <a:endParaRPr lang="en-IN" dirty="0"/>
                    </a:p>
                  </a:txBody>
                  <a:tcPr/>
                </a:tc>
                <a:tc>
                  <a:txBody>
                    <a:bodyPr/>
                    <a:lstStyle/>
                    <a:p>
                      <a:r>
                        <a:rPr lang="en-US" dirty="0"/>
                        <a:t>2020</a:t>
                      </a:r>
                      <a:endParaRPr lang="en-IN" dirty="0"/>
                    </a:p>
                  </a:txBody>
                  <a:tcPr/>
                </a:tc>
                <a:tc>
                  <a:txBody>
                    <a:bodyPr/>
                    <a:lstStyle/>
                    <a:p>
                      <a:r>
                        <a:rPr lang="en-US" dirty="0"/>
                        <a:t>It is based on purely IoT system</a:t>
                      </a:r>
                      <a:endParaRPr lang="en-IN" dirty="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4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graphicFrame>
        <p:nvGraphicFramePr>
          <p:cNvPr id="5" name="Table 4"/>
          <p:cNvGraphicFramePr>
            <a:graphicFrameLocks noGrp="1"/>
          </p:cNvGraphicFramePr>
          <p:nvPr/>
        </p:nvGraphicFramePr>
        <p:xfrm>
          <a:off x="990600" y="2139373"/>
          <a:ext cx="16957964" cy="4297680"/>
        </p:xfrm>
        <a:graphic>
          <a:graphicData uri="http://schemas.openxmlformats.org/drawingml/2006/table">
            <a:tbl>
              <a:tblPr firstRow="1" bandRow="1">
                <a:tableStyleId>{5C22544A-7EE6-4342-B048-85BDC9FD1C3A}</a:tableStyleId>
              </a:tblPr>
              <a:tblGrid>
                <a:gridCol w="4239491"/>
                <a:gridCol w="4239491"/>
                <a:gridCol w="4239491"/>
                <a:gridCol w="4239491"/>
              </a:tblGrid>
              <a:tr h="818396">
                <a:tc>
                  <a:txBody>
                    <a:bodyPr/>
                    <a:lstStyle/>
                    <a:p>
                      <a:r>
                        <a:rPr lang="en-US" dirty="0"/>
                        <a:t>P.Pang</a:t>
                      </a:r>
                      <a:endParaRPr lang="en-IN" dirty="0"/>
                    </a:p>
                  </a:txBody>
                  <a:tcPr/>
                </a:tc>
                <a:tc>
                  <a:txBody>
                    <a:bodyPr/>
                    <a:lstStyle/>
                    <a:p>
                      <a:r>
                        <a:rPr lang="en-US" dirty="0"/>
                        <a:t>Rsearch on open channel irrigation decision system,IEEE international conference on intelligent transportation</a:t>
                      </a:r>
                      <a:endParaRPr lang="en-IN" dirty="0"/>
                    </a:p>
                  </a:txBody>
                  <a:tcPr/>
                </a:tc>
                <a:tc>
                  <a:txBody>
                    <a:bodyPr/>
                    <a:lstStyle/>
                    <a:p>
                      <a:r>
                        <a:rPr lang="en-US" dirty="0"/>
                        <a:t>2021</a:t>
                      </a:r>
                      <a:endParaRPr lang="en-IN" dirty="0"/>
                    </a:p>
                  </a:txBody>
                  <a:tcPr/>
                </a:tc>
                <a:tc>
                  <a:txBody>
                    <a:bodyPr/>
                    <a:lstStyle/>
                    <a:p>
                      <a:r>
                        <a:rPr lang="en-US" dirty="0"/>
                        <a:t>Smart irrigation based on decision making system</a:t>
                      </a:r>
                      <a:endParaRPr lang="en-IN" dirty="0"/>
                    </a:p>
                  </a:txBody>
                  <a:tcPr/>
                </a:tc>
              </a:tr>
              <a:tr h="818396">
                <a:tc>
                  <a:txBody>
                    <a:bodyPr/>
                    <a:lstStyle/>
                    <a:p>
                      <a:r>
                        <a:rPr lang="en-US" dirty="0"/>
                        <a:t>V.Janamala</a:t>
                      </a:r>
                      <a:endParaRPr lang="en-IN" dirty="0"/>
                    </a:p>
                  </a:txBody>
                  <a:tcPr/>
                </a:tc>
                <a:tc>
                  <a:txBody>
                    <a:bodyPr/>
                    <a:lstStyle/>
                    <a:p>
                      <a:r>
                        <a:rPr lang="en-US" dirty="0"/>
                        <a:t>Solar PV Tree Designed Smart irrigation,international conference of smart and sustainable technologies in energy in power sectors</a:t>
                      </a:r>
                      <a:endParaRPr lang="en-IN" dirty="0"/>
                    </a:p>
                  </a:txBody>
                  <a:tcPr/>
                </a:tc>
                <a:tc>
                  <a:txBody>
                    <a:bodyPr/>
                    <a:lstStyle/>
                    <a:p>
                      <a:r>
                        <a:rPr lang="en-US" dirty="0"/>
                        <a:t>2022</a:t>
                      </a:r>
                      <a:endParaRPr lang="en-IN" dirty="0"/>
                    </a:p>
                  </a:txBody>
                  <a:tcPr/>
                </a:tc>
                <a:tc>
                  <a:txBody>
                    <a:bodyPr/>
                    <a:lstStyle/>
                    <a:p>
                      <a:r>
                        <a:rPr lang="en-US" dirty="0"/>
                        <a:t>Survive the agriculture in effective methodology</a:t>
                      </a:r>
                      <a:endParaRPr lang="en-IN"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dirty="0"/>
              <a:t>DEPARTMENT OF COMPUTER SCIENCE &amp; ENGINEERING   / </a:t>
            </a:r>
            <a:r>
              <a:rPr lang="en-IN" sz="1200" dirty="0">
                <a:latin typeface="Times New Roman" panose="02020603050405020304" pitchFamily="18" charset="0"/>
                <a:cs typeface="Times New Roman" panose="02020603050405020304" pitchFamily="18" charset="0"/>
              </a:rPr>
              <a:t>AUTOMATIC IRRIGATION WITH IOT MONITIRIZING SOIL MOISTURE</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TextBox 5"/>
          <p:cNvSpPr txBox="1"/>
          <p:nvPr/>
        </p:nvSpPr>
        <p:spPr>
          <a:xfrm>
            <a:off x="1135626" y="634181"/>
            <a:ext cx="156831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Soil Properties</a:t>
            </a:r>
            <a:endParaRPr lang="en-IN" sz="36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135625" y="1863457"/>
            <a:ext cx="15530051" cy="452431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Soil Structure. Soil structure refers to the arrangement of soil particles (sand, silt, and clay) into stable units called aggregates (known to soil scientists as peds)</a:t>
            </a:r>
            <a:endParaRPr lang="en-IN"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Soil Texture</a:t>
            </a:r>
            <a:endParaRPr lang="en-IN"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Soil Porosity</a:t>
            </a:r>
            <a:endParaRPr lang="en-IN"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Soil Colour</a:t>
            </a:r>
            <a:endParaRPr lang="en-IN"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Soil Permeability</a:t>
            </a:r>
            <a:endParaRPr lang="en-IN"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Bulk Density</a:t>
            </a:r>
            <a:endParaRPr lang="en-IN"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Soil pH</a:t>
            </a:r>
            <a:endParaRPr lang="en-IN"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Buffer pH</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16145</Words>
  <Application>WPS Presentation</Application>
  <PresentationFormat>Custom</PresentationFormat>
  <Paragraphs>485</Paragraphs>
  <Slides>34</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Arial</vt:lpstr>
      <vt:lpstr>SimSun</vt:lpstr>
      <vt:lpstr>Wingdings</vt:lpstr>
      <vt:lpstr>Calibri</vt:lpstr>
      <vt:lpstr>Arial</vt:lpstr>
      <vt:lpstr>Times New Roman</vt:lpstr>
      <vt:lpstr>Calibri</vt:lpstr>
      <vt:lpstr>Microsoft YaHei</vt:lpstr>
      <vt:lpstr>Arial Unicode MS</vt:lpstr>
      <vt:lpstr>Times New Roman</vt:lpstr>
      <vt:lpstr>Calibri Light</vt:lpstr>
      <vt:lpstr>Retrospect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yazhi</cp:lastModifiedBy>
  <cp:revision>30</cp:revision>
  <dcterms:created xsi:type="dcterms:W3CDTF">2024-01-10T13:58:00Z</dcterms:created>
  <dcterms:modified xsi:type="dcterms:W3CDTF">2024-06-06T07:37:59Z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00373EE25700406695C7F0E5741F419A_13</vt:lpwstr>
  </property>
  <property fmtid="{D5CDD505-2E9C-101B-9397-08002B2CF9AE}" pid="3" name="KSOProductBuildVer">
    <vt:lpwstr>1033-12.2.0.16909</vt:lpwstr>
  </property>
</Properties>
</file>